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39"/>
  </p:notesMasterIdLst>
  <p:handoutMasterIdLst>
    <p:handoutMasterId r:id="rId40"/>
  </p:handoutMasterIdLst>
  <p:sldIdLst>
    <p:sldId id="944" r:id="rId2"/>
    <p:sldId id="1545" r:id="rId3"/>
    <p:sldId id="1546" r:id="rId4"/>
    <p:sldId id="1245" r:id="rId5"/>
    <p:sldId id="1532" r:id="rId6"/>
    <p:sldId id="1547" r:id="rId7"/>
    <p:sldId id="1538" r:id="rId8"/>
    <p:sldId id="1527" r:id="rId9"/>
    <p:sldId id="1535" r:id="rId10"/>
    <p:sldId id="1536" r:id="rId11"/>
    <p:sldId id="1522" r:id="rId12"/>
    <p:sldId id="1526" r:id="rId13"/>
    <p:sldId id="1523" r:id="rId14"/>
    <p:sldId id="1517" r:id="rId15"/>
    <p:sldId id="1552" r:id="rId16"/>
    <p:sldId id="1550" r:id="rId17"/>
    <p:sldId id="1539" r:id="rId18"/>
    <p:sldId id="1528" r:id="rId19"/>
    <p:sldId id="1519" r:id="rId20"/>
    <p:sldId id="1548" r:id="rId21"/>
    <p:sldId id="1529" r:id="rId22"/>
    <p:sldId id="1549" r:id="rId23"/>
    <p:sldId id="1524" r:id="rId24"/>
    <p:sldId id="1531" r:id="rId25"/>
    <p:sldId id="1534" r:id="rId26"/>
    <p:sldId id="1543" r:id="rId27"/>
    <p:sldId id="1540" r:id="rId28"/>
    <p:sldId id="1541" r:id="rId29"/>
    <p:sldId id="1533" r:id="rId30"/>
    <p:sldId id="1542" r:id="rId31"/>
    <p:sldId id="1544" r:id="rId32"/>
    <p:sldId id="1520" r:id="rId33"/>
    <p:sldId id="1521" r:id="rId34"/>
    <p:sldId id="1515" r:id="rId35"/>
    <p:sldId id="1445" r:id="rId36"/>
    <p:sldId id="1474" r:id="rId37"/>
    <p:sldId id="1553" r:id="rId38"/>
  </p:sldIdLst>
  <p:sldSz cx="10190163" cy="7200900"/>
  <p:notesSz cx="6797675" cy="9929813"/>
  <p:defaultTextStyle>
    <a:defPPr>
      <a:defRPr lang="ja-JP"/>
    </a:defPPr>
    <a:lvl1pPr algn="l" rtl="0" fontAlgn="base">
      <a:spcBef>
        <a:spcPct val="0"/>
      </a:spcBef>
      <a:spcAft>
        <a:spcPct val="0"/>
      </a:spcAft>
      <a:defRPr kumimoji="1" sz="3300" kern="1200">
        <a:solidFill>
          <a:schemeClr val="tx1"/>
        </a:solidFill>
        <a:latin typeface="Arial" charset="0"/>
        <a:ea typeface="ＭＳ Ｐゴシック" charset="-128"/>
        <a:cs typeface="+mn-cs"/>
      </a:defRPr>
    </a:lvl1pPr>
    <a:lvl2pPr marL="463406" indent="-11113" algn="l" rtl="0" fontAlgn="base">
      <a:spcBef>
        <a:spcPct val="0"/>
      </a:spcBef>
      <a:spcAft>
        <a:spcPct val="0"/>
      </a:spcAft>
      <a:defRPr kumimoji="1" sz="3300" kern="1200">
        <a:solidFill>
          <a:schemeClr val="tx1"/>
        </a:solidFill>
        <a:latin typeface="Arial" charset="0"/>
        <a:ea typeface="ＭＳ Ｐゴシック" charset="-128"/>
        <a:cs typeface="+mn-cs"/>
      </a:defRPr>
    </a:lvl2pPr>
    <a:lvl3pPr marL="934722" indent="-25400" algn="l" rtl="0" fontAlgn="base">
      <a:spcBef>
        <a:spcPct val="0"/>
      </a:spcBef>
      <a:spcAft>
        <a:spcPct val="0"/>
      </a:spcAft>
      <a:defRPr kumimoji="1" sz="3300" kern="1200">
        <a:solidFill>
          <a:schemeClr val="tx1"/>
        </a:solidFill>
        <a:latin typeface="Arial" charset="0"/>
        <a:ea typeface="ＭＳ Ｐゴシック" charset="-128"/>
        <a:cs typeface="+mn-cs"/>
      </a:defRPr>
    </a:lvl3pPr>
    <a:lvl4pPr marL="1404454" indent="-39550" algn="l" rtl="0" fontAlgn="base">
      <a:spcBef>
        <a:spcPct val="0"/>
      </a:spcBef>
      <a:spcAft>
        <a:spcPct val="0"/>
      </a:spcAft>
      <a:defRPr kumimoji="1" sz="3300" kern="1200">
        <a:solidFill>
          <a:schemeClr val="tx1"/>
        </a:solidFill>
        <a:latin typeface="Arial" charset="0"/>
        <a:ea typeface="ＭＳ Ｐゴシック" charset="-128"/>
        <a:cs typeface="+mn-cs"/>
      </a:defRPr>
    </a:lvl4pPr>
    <a:lvl5pPr marL="1875805" indent="-55362" algn="l" rtl="0" fontAlgn="base">
      <a:spcBef>
        <a:spcPct val="0"/>
      </a:spcBef>
      <a:spcAft>
        <a:spcPct val="0"/>
      </a:spcAft>
      <a:defRPr kumimoji="1" sz="3300" kern="1200">
        <a:solidFill>
          <a:schemeClr val="tx1"/>
        </a:solidFill>
        <a:latin typeface="Arial" charset="0"/>
        <a:ea typeface="ＭＳ Ｐゴシック" charset="-128"/>
        <a:cs typeface="+mn-cs"/>
      </a:defRPr>
    </a:lvl5pPr>
    <a:lvl6pPr marL="2277536" algn="l" defTabSz="911016" rtl="0" eaLnBrk="1" latinLnBrk="0" hangingPunct="1">
      <a:defRPr kumimoji="1" sz="3300" kern="1200">
        <a:solidFill>
          <a:schemeClr val="tx1"/>
        </a:solidFill>
        <a:latin typeface="Arial" charset="0"/>
        <a:ea typeface="ＭＳ Ｐゴシック" charset="-128"/>
        <a:cs typeface="+mn-cs"/>
      </a:defRPr>
    </a:lvl6pPr>
    <a:lvl7pPr marL="2733039" algn="l" defTabSz="911016" rtl="0" eaLnBrk="1" latinLnBrk="0" hangingPunct="1">
      <a:defRPr kumimoji="1" sz="3300" kern="1200">
        <a:solidFill>
          <a:schemeClr val="tx1"/>
        </a:solidFill>
        <a:latin typeface="Arial" charset="0"/>
        <a:ea typeface="ＭＳ Ｐゴシック" charset="-128"/>
        <a:cs typeface="+mn-cs"/>
      </a:defRPr>
    </a:lvl7pPr>
    <a:lvl8pPr marL="3188555" algn="l" defTabSz="911016" rtl="0" eaLnBrk="1" latinLnBrk="0" hangingPunct="1">
      <a:defRPr kumimoji="1" sz="3300" kern="1200">
        <a:solidFill>
          <a:schemeClr val="tx1"/>
        </a:solidFill>
        <a:latin typeface="Arial" charset="0"/>
        <a:ea typeface="ＭＳ Ｐゴシック" charset="-128"/>
        <a:cs typeface="+mn-cs"/>
      </a:defRPr>
    </a:lvl8pPr>
    <a:lvl9pPr marL="3644057" algn="l" defTabSz="911016" rtl="0" eaLnBrk="1" latinLnBrk="0" hangingPunct="1">
      <a:defRPr kumimoji="1" sz="33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268">
          <p15:clr>
            <a:srgbClr val="A4A3A4"/>
          </p15:clr>
        </p15:guide>
        <p15:guide id="2" pos="321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2FC"/>
    <a:srgbClr val="8080FC"/>
    <a:srgbClr val="0707F9"/>
    <a:srgbClr val="FFE285"/>
    <a:srgbClr val="920412"/>
    <a:srgbClr val="FEC200"/>
    <a:srgbClr val="004620"/>
    <a:srgbClr val="FFE89F"/>
    <a:srgbClr val="F6BB00"/>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0" autoAdjust="0"/>
    <p:restoredTop sz="66353" autoAdjust="0"/>
  </p:normalViewPr>
  <p:slideViewPr>
    <p:cSldViewPr snapToGrid="0">
      <p:cViewPr varScale="1">
        <p:scale>
          <a:sx n="55" d="100"/>
          <a:sy n="55" d="100"/>
        </p:scale>
        <p:origin x="2371" y="62"/>
      </p:cViewPr>
      <p:guideLst>
        <p:guide orient="horz" pos="2268"/>
        <p:guide pos="32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512"/>
    </p:cViewPr>
  </p:sorterViewPr>
  <p:notesViewPr>
    <p:cSldViewPr snapToGrid="0">
      <p:cViewPr varScale="1">
        <p:scale>
          <a:sx n="61" d="100"/>
          <a:sy n="61" d="100"/>
        </p:scale>
        <p:origin x="3254" y="62"/>
      </p:cViewPr>
      <p:guideLst>
        <p:guide orient="horz" pos="3127"/>
        <p:guide pos="214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notesMasters/notesMaster1.xml" Type="http://schemas.openxmlformats.org/officeDocument/2006/relationships/notesMaster"/><Relationship Id="rId4" Target="slides/slide3.xml" Type="http://schemas.openxmlformats.org/officeDocument/2006/relationships/slide"/><Relationship Id="rId40" Target="handoutMasters/handoutMaster1.xml" Type="http://schemas.openxmlformats.org/officeDocument/2006/relationships/handoutMaster"/><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charts/_rels/chart1.xml.rels><?xml version="1.0" encoding="UTF-8" standalone="yes"?><Relationships xmlns="http://schemas.openxmlformats.org/package/2006/relationships"><Relationship Id="rId1" Target="style1.xml" Type="http://schemas.microsoft.com/office/2011/relationships/chartStyle"/><Relationship Id="rId2" Target="colors1.xml" Type="http://schemas.microsoft.com/office/2011/relationships/chartColorStyle"/><Relationship Id="rId3" Target="../embeddings/Microsoft_Excel_______.xlsx" Type="http://schemas.openxmlformats.org/officeDocument/2006/relationships/package"/></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altLang="en-US" sz="2000"/>
              <a:t>人口１０万人当たりの殺人発生件数（２０２２）</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殺人!$C$1</c:f>
              <c:strCache>
                <c:ptCount val="1"/>
                <c:pt idx="0">
                  <c:v>件数</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DF5-4A93-8EA3-5C7A2A48149F}"/>
              </c:ext>
            </c:extLst>
          </c:dPt>
          <c:dPt>
            <c:idx val="29"/>
            <c:invertIfNegative val="0"/>
            <c:bubble3D val="0"/>
            <c:spPr>
              <a:solidFill>
                <a:srgbClr val="FFC000"/>
              </a:solidFill>
              <a:ln>
                <a:noFill/>
              </a:ln>
              <a:effectLst/>
            </c:spPr>
            <c:extLst>
              <c:ext xmlns:c16="http://schemas.microsoft.com/office/drawing/2014/chart" uri="{C3380CC4-5D6E-409C-BE32-E72D297353CC}">
                <c16:uniqueId val="{00000003-1DF5-4A93-8EA3-5C7A2A48149F}"/>
              </c:ext>
            </c:extLst>
          </c:dPt>
          <c:cat>
            <c:strRef>
              <c:f>殺人!$B$2:$B$38</c:f>
              <c:strCache>
                <c:ptCount val="37"/>
                <c:pt idx="0">
                  <c:v>Latvia</c:v>
                </c:pt>
                <c:pt idx="1">
                  <c:v>Turkey</c:v>
                </c:pt>
                <c:pt idx="2">
                  <c:v>Lithuania</c:v>
                </c:pt>
                <c:pt idx="3">
                  <c:v>Belgium</c:v>
                </c:pt>
                <c:pt idx="4">
                  <c:v>Malta</c:v>
                </c:pt>
                <c:pt idx="5">
                  <c:v>Finland</c:v>
                </c:pt>
                <c:pt idx="6">
                  <c:v>Albania</c:v>
                </c:pt>
                <c:pt idx="7">
                  <c:v>Luxembourg</c:v>
                </c:pt>
                <c:pt idx="8">
                  <c:v>Estonia</c:v>
                </c:pt>
                <c:pt idx="9">
                  <c:v>France</c:v>
                </c:pt>
                <c:pt idx="10">
                  <c:v>Montenegro</c:v>
                </c:pt>
                <c:pt idx="11">
                  <c:v>Bulgaria</c:v>
                </c:pt>
                <c:pt idx="12">
                  <c:v>Sweden</c:v>
                </c:pt>
                <c:pt idx="13">
                  <c:v>Iceland</c:v>
                </c:pt>
                <c:pt idx="14">
                  <c:v>Serbia</c:v>
                </c:pt>
                <c:pt idx="15">
                  <c:v>Denmark</c:v>
                </c:pt>
                <c:pt idx="16">
                  <c:v>North Macedonia</c:v>
                </c:pt>
                <c:pt idx="17">
                  <c:v>Romania</c:v>
                </c:pt>
                <c:pt idx="18">
                  <c:v>Hungary</c:v>
                </c:pt>
                <c:pt idx="19">
                  <c:v>Ireland</c:v>
                </c:pt>
                <c:pt idx="20">
                  <c:v>Netherlands</c:v>
                </c:pt>
                <c:pt idx="21">
                  <c:v>Croatia</c:v>
                </c:pt>
                <c:pt idx="22">
                  <c:v>Cyprus</c:v>
                </c:pt>
                <c:pt idx="23">
                  <c:v>Slovakia</c:v>
                </c:pt>
                <c:pt idx="24">
                  <c:v>Greece</c:v>
                </c:pt>
                <c:pt idx="25">
                  <c:v>Czechia</c:v>
                </c:pt>
                <c:pt idx="26">
                  <c:v>Germany</c:v>
                </c:pt>
                <c:pt idx="27">
                  <c:v>Austria</c:v>
                </c:pt>
                <c:pt idx="28">
                  <c:v>Portugal</c:v>
                </c:pt>
                <c:pt idx="29">
                  <c:v>Japan</c:v>
                </c:pt>
                <c:pt idx="30">
                  <c:v>Spain</c:v>
                </c:pt>
                <c:pt idx="31">
                  <c:v>Poland</c:v>
                </c:pt>
                <c:pt idx="32">
                  <c:v>Slovenia</c:v>
                </c:pt>
                <c:pt idx="33">
                  <c:v>Italy</c:v>
                </c:pt>
                <c:pt idx="34">
                  <c:v>Norway</c:v>
                </c:pt>
                <c:pt idx="35">
                  <c:v>Switzerland</c:v>
                </c:pt>
                <c:pt idx="36">
                  <c:v>Liechtenstein</c:v>
                </c:pt>
              </c:strCache>
            </c:strRef>
          </c:cat>
          <c:val>
            <c:numRef>
              <c:f>殺人!$C$2:$C$38</c:f>
              <c:numCache>
                <c:formatCode>#,##0.##########</c:formatCode>
                <c:ptCount val="37"/>
                <c:pt idx="0">
                  <c:v>4.05</c:v>
                </c:pt>
                <c:pt idx="1">
                  <c:v>2.46</c:v>
                </c:pt>
                <c:pt idx="2">
                  <c:v>2.21</c:v>
                </c:pt>
                <c:pt idx="3">
                  <c:v>1.54</c:v>
                </c:pt>
                <c:pt idx="4">
                  <c:v>1.54</c:v>
                </c:pt>
                <c:pt idx="5" formatCode="#,##0.00">
                  <c:v>1.5</c:v>
                </c:pt>
                <c:pt idx="6" formatCode="#,##0.00">
                  <c:v>1.5</c:v>
                </c:pt>
                <c:pt idx="7">
                  <c:v>1.39</c:v>
                </c:pt>
                <c:pt idx="8">
                  <c:v>1.35</c:v>
                </c:pt>
                <c:pt idx="9">
                  <c:v>1.21</c:v>
                </c:pt>
                <c:pt idx="10">
                  <c:v>1.1299999999999999</c:v>
                </c:pt>
                <c:pt idx="11">
                  <c:v>1.1100000000000001</c:v>
                </c:pt>
                <c:pt idx="12">
                  <c:v>1.1100000000000001</c:v>
                </c:pt>
                <c:pt idx="13">
                  <c:v>1.06</c:v>
                </c:pt>
                <c:pt idx="14">
                  <c:v>1.03</c:v>
                </c:pt>
                <c:pt idx="15" formatCode="#,##0.00">
                  <c:v>1</c:v>
                </c:pt>
                <c:pt idx="16">
                  <c:v>0.98</c:v>
                </c:pt>
                <c:pt idx="17">
                  <c:v>0.91</c:v>
                </c:pt>
                <c:pt idx="18">
                  <c:v>0.88</c:v>
                </c:pt>
                <c:pt idx="19">
                  <c:v>0.87</c:v>
                </c:pt>
                <c:pt idx="20">
                  <c:v>0.81</c:v>
                </c:pt>
                <c:pt idx="21" formatCode="#,##0.00">
                  <c:v>0.8</c:v>
                </c:pt>
                <c:pt idx="22">
                  <c:v>0.77</c:v>
                </c:pt>
                <c:pt idx="23">
                  <c:v>0.77</c:v>
                </c:pt>
                <c:pt idx="24">
                  <c:v>0.76</c:v>
                </c:pt>
                <c:pt idx="25">
                  <c:v>0.75</c:v>
                </c:pt>
                <c:pt idx="26">
                  <c:v>0.74</c:v>
                </c:pt>
                <c:pt idx="27">
                  <c:v>0.72</c:v>
                </c:pt>
                <c:pt idx="28">
                  <c:v>0.72</c:v>
                </c:pt>
                <c:pt idx="29">
                  <c:v>0.7</c:v>
                </c:pt>
                <c:pt idx="30">
                  <c:v>0.69</c:v>
                </c:pt>
                <c:pt idx="31">
                  <c:v>0.69</c:v>
                </c:pt>
                <c:pt idx="32">
                  <c:v>0.62</c:v>
                </c:pt>
                <c:pt idx="33">
                  <c:v>0.55000000000000004</c:v>
                </c:pt>
                <c:pt idx="34">
                  <c:v>0.55000000000000004</c:v>
                </c:pt>
                <c:pt idx="35">
                  <c:v>0.48</c:v>
                </c:pt>
                <c:pt idx="36" formatCode="#,##0.00">
                  <c:v>0</c:v>
                </c:pt>
              </c:numCache>
            </c:numRef>
          </c:val>
          <c:extLst>
            <c:ext xmlns:c16="http://schemas.microsoft.com/office/drawing/2014/chart" uri="{C3380CC4-5D6E-409C-BE32-E72D297353CC}">
              <c16:uniqueId val="{00000004-1DF5-4A93-8EA3-5C7A2A48149F}"/>
            </c:ext>
          </c:extLst>
        </c:ser>
        <c:dLbls>
          <c:showLegendKey val="0"/>
          <c:showVal val="0"/>
          <c:showCatName val="0"/>
          <c:showSerName val="0"/>
          <c:showPercent val="0"/>
          <c:showBubbleSize val="0"/>
        </c:dLbls>
        <c:gapWidth val="219"/>
        <c:overlap val="-27"/>
        <c:axId val="678892952"/>
        <c:axId val="678888272"/>
      </c:barChart>
      <c:catAx>
        <c:axId val="678892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78888272"/>
        <c:crosses val="autoZero"/>
        <c:auto val="1"/>
        <c:lblAlgn val="ctr"/>
        <c:lblOffset val="100"/>
        <c:noMultiLvlLbl val="0"/>
      </c:catAx>
      <c:valAx>
        <c:axId val="67888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78892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2" y="4"/>
            <a:ext cx="2946247" cy="496890"/>
          </a:xfrm>
          <a:prstGeom prst="rect">
            <a:avLst/>
          </a:prstGeom>
          <a:noFill/>
          <a:ln w="9525">
            <a:noFill/>
            <a:miter lim="800000"/>
            <a:headEnd/>
            <a:tailEnd/>
          </a:ln>
          <a:effectLst/>
        </p:spPr>
        <p:txBody>
          <a:bodyPr vert="horz" wrap="square" lIns="91918" tIns="45964" rIns="91918" bIns="45964" numCol="1" anchor="t" anchorCtr="0" compatLnSpc="1">
            <a:prstTxWarp prst="textNoShape">
              <a:avLst/>
            </a:prstTxWarp>
          </a:bodyPr>
          <a:lstStyle>
            <a:lvl1pPr algn="l">
              <a:defRPr sz="1200">
                <a:latin typeface="Arial" charset="0"/>
                <a:ea typeface="ＭＳ Ｐゴシック" charset="-128"/>
              </a:defRPr>
            </a:lvl1pPr>
          </a:lstStyle>
          <a:p>
            <a:pPr>
              <a:defRPr/>
            </a:pPr>
            <a:endParaRPr lang="en-US" altLang="ja-JP" dirty="0">
              <a:ea typeface="ＭＳ Ｐゴシック" panose="020B0600070205080204" pitchFamily="50" charset="-128"/>
            </a:endParaRPr>
          </a:p>
        </p:txBody>
      </p:sp>
      <p:sp>
        <p:nvSpPr>
          <p:cNvPr id="392195" name="Rectangle 3"/>
          <p:cNvSpPr>
            <a:spLocks noGrp="1" noChangeArrowheads="1"/>
          </p:cNvSpPr>
          <p:nvPr>
            <p:ph type="dt" sz="quarter" idx="1"/>
          </p:nvPr>
        </p:nvSpPr>
        <p:spPr bwMode="auto">
          <a:xfrm>
            <a:off x="3849826" y="4"/>
            <a:ext cx="2946246" cy="496890"/>
          </a:xfrm>
          <a:prstGeom prst="rect">
            <a:avLst/>
          </a:prstGeom>
          <a:noFill/>
          <a:ln w="9525">
            <a:noFill/>
            <a:miter lim="800000"/>
            <a:headEnd/>
            <a:tailEnd/>
          </a:ln>
          <a:effectLst/>
        </p:spPr>
        <p:txBody>
          <a:bodyPr vert="horz" wrap="square" lIns="91918" tIns="45964" rIns="91918" bIns="45964" numCol="1" anchor="t" anchorCtr="0" compatLnSpc="1">
            <a:prstTxWarp prst="textNoShape">
              <a:avLst/>
            </a:prstTxWarp>
          </a:bodyPr>
          <a:lstStyle>
            <a:lvl1pPr algn="r">
              <a:defRPr sz="1200">
                <a:latin typeface="Arial" charset="0"/>
                <a:ea typeface="ＭＳ Ｐゴシック" charset="-128"/>
              </a:defRPr>
            </a:lvl1pPr>
          </a:lstStyle>
          <a:p>
            <a:pPr>
              <a:defRPr/>
            </a:pPr>
            <a:endParaRPr lang="en-US" altLang="ja-JP" dirty="0">
              <a:ea typeface="ＭＳ Ｐゴシック" panose="020B0600070205080204" pitchFamily="50" charset="-128"/>
            </a:endParaRPr>
          </a:p>
        </p:txBody>
      </p:sp>
      <p:sp>
        <p:nvSpPr>
          <p:cNvPr id="392196" name="Rectangle 4"/>
          <p:cNvSpPr>
            <a:spLocks noGrp="1" noChangeArrowheads="1"/>
          </p:cNvSpPr>
          <p:nvPr>
            <p:ph type="ftr" sz="quarter" idx="2"/>
          </p:nvPr>
        </p:nvSpPr>
        <p:spPr bwMode="auto">
          <a:xfrm>
            <a:off x="2" y="9431326"/>
            <a:ext cx="2946247" cy="496890"/>
          </a:xfrm>
          <a:prstGeom prst="rect">
            <a:avLst/>
          </a:prstGeom>
          <a:noFill/>
          <a:ln w="9525">
            <a:noFill/>
            <a:miter lim="800000"/>
            <a:headEnd/>
            <a:tailEnd/>
          </a:ln>
          <a:effectLst/>
        </p:spPr>
        <p:txBody>
          <a:bodyPr vert="horz" wrap="square" lIns="91918" tIns="45964" rIns="91918" bIns="45964" numCol="1" anchor="b" anchorCtr="0" compatLnSpc="1">
            <a:prstTxWarp prst="textNoShape">
              <a:avLst/>
            </a:prstTxWarp>
          </a:bodyPr>
          <a:lstStyle>
            <a:lvl1pPr algn="l">
              <a:defRPr sz="1200">
                <a:latin typeface="Arial" charset="0"/>
                <a:ea typeface="ＭＳ Ｐゴシック" charset="-128"/>
              </a:defRPr>
            </a:lvl1pPr>
          </a:lstStyle>
          <a:p>
            <a:pPr>
              <a:defRPr/>
            </a:pPr>
            <a:endParaRPr lang="en-US" altLang="ja-JP" dirty="0">
              <a:ea typeface="ＭＳ Ｐゴシック" panose="020B0600070205080204" pitchFamily="50" charset="-128"/>
            </a:endParaRPr>
          </a:p>
        </p:txBody>
      </p:sp>
      <p:sp>
        <p:nvSpPr>
          <p:cNvPr id="392197" name="Rectangle 5"/>
          <p:cNvSpPr>
            <a:spLocks noGrp="1" noChangeArrowheads="1"/>
          </p:cNvSpPr>
          <p:nvPr>
            <p:ph type="sldNum" sz="quarter" idx="3"/>
          </p:nvPr>
        </p:nvSpPr>
        <p:spPr bwMode="auto">
          <a:xfrm>
            <a:off x="3849826" y="9431326"/>
            <a:ext cx="2946246" cy="496890"/>
          </a:xfrm>
          <a:prstGeom prst="rect">
            <a:avLst/>
          </a:prstGeom>
          <a:noFill/>
          <a:ln w="9525">
            <a:noFill/>
            <a:miter lim="800000"/>
            <a:headEnd/>
            <a:tailEnd/>
          </a:ln>
          <a:effectLst/>
        </p:spPr>
        <p:txBody>
          <a:bodyPr vert="horz" wrap="square" lIns="91918" tIns="45964" rIns="91918" bIns="45964" numCol="1" anchor="b" anchorCtr="0" compatLnSpc="1">
            <a:prstTxWarp prst="textNoShape">
              <a:avLst/>
            </a:prstTxWarp>
          </a:bodyPr>
          <a:lstStyle>
            <a:lvl1pPr algn="r">
              <a:defRPr sz="1200">
                <a:latin typeface="Arial" charset="0"/>
                <a:ea typeface="ＭＳ Ｐゴシック" charset="-128"/>
              </a:defRPr>
            </a:lvl1pPr>
          </a:lstStyle>
          <a:p>
            <a:pPr>
              <a:defRPr/>
            </a:pPr>
            <a:fld id="{F5FCB7B4-4B32-47FC-AA59-145F48EF6C5B}" type="slidenum">
              <a:rPr lang="en-US" altLang="ja-JP">
                <a:ea typeface="ＭＳ Ｐゴシック" panose="020B0600070205080204" pitchFamily="50" charset="-128"/>
              </a:rPr>
              <a:pPr>
                <a:defRPr/>
              </a:pPr>
              <a:t>‹#›</a:t>
            </a:fld>
            <a:endParaRPr lang="en-US" altLang="ja-JP" dirty="0">
              <a:ea typeface="ＭＳ Ｐゴシック" panose="020B0600070205080204" pitchFamily="50" charset="-128"/>
            </a:endParaRPr>
          </a:p>
        </p:txBody>
      </p:sp>
    </p:spTree>
    <p:extLst>
      <p:ext uri="{BB962C8B-B14F-4D97-AF65-F5344CB8AC3E}">
        <p14:creationId xmlns:p14="http://schemas.microsoft.com/office/powerpoint/2010/main" val="1068328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2" y="4"/>
            <a:ext cx="2946247" cy="496890"/>
          </a:xfrm>
          <a:prstGeom prst="rect">
            <a:avLst/>
          </a:prstGeom>
          <a:noFill/>
          <a:ln w="9525">
            <a:noFill/>
            <a:miter lim="800000"/>
            <a:headEnd/>
            <a:tailEnd/>
          </a:ln>
          <a:effectLst/>
        </p:spPr>
        <p:txBody>
          <a:bodyPr vert="horz" wrap="square" lIns="91918" tIns="45964" rIns="91918" bIns="45964" numCol="1" anchor="t" anchorCtr="0" compatLnSpc="1">
            <a:prstTxWarp prst="textNoShape">
              <a:avLst/>
            </a:prstTxWarp>
          </a:bodyPr>
          <a:lstStyle>
            <a:lvl1pPr algn="l">
              <a:defRPr sz="1200">
                <a:latin typeface="Arial" charset="0"/>
                <a:ea typeface="ＭＳ Ｐゴシック" panose="020B0600070205080204" pitchFamily="50" charset="-128"/>
              </a:defRPr>
            </a:lvl1pPr>
          </a:lstStyle>
          <a:p>
            <a:pPr>
              <a:defRPr/>
            </a:pPr>
            <a:endParaRPr lang="en-US" altLang="ja-JP" dirty="0"/>
          </a:p>
        </p:txBody>
      </p:sp>
      <p:sp>
        <p:nvSpPr>
          <p:cNvPr id="44035" name="Rectangle 3"/>
          <p:cNvSpPr>
            <a:spLocks noGrp="1" noChangeArrowheads="1"/>
          </p:cNvSpPr>
          <p:nvPr>
            <p:ph type="dt" idx="1"/>
          </p:nvPr>
        </p:nvSpPr>
        <p:spPr bwMode="auto">
          <a:xfrm>
            <a:off x="3849826" y="4"/>
            <a:ext cx="2946246" cy="496890"/>
          </a:xfrm>
          <a:prstGeom prst="rect">
            <a:avLst/>
          </a:prstGeom>
          <a:noFill/>
          <a:ln w="9525">
            <a:noFill/>
            <a:miter lim="800000"/>
            <a:headEnd/>
            <a:tailEnd/>
          </a:ln>
          <a:effectLst/>
        </p:spPr>
        <p:txBody>
          <a:bodyPr vert="horz" wrap="square" lIns="91918" tIns="45964" rIns="91918" bIns="45964" numCol="1" anchor="t" anchorCtr="0" compatLnSpc="1">
            <a:prstTxWarp prst="textNoShape">
              <a:avLst/>
            </a:prstTxWarp>
          </a:bodyPr>
          <a:lstStyle>
            <a:lvl1pPr algn="r">
              <a:defRPr sz="1200">
                <a:latin typeface="Arial" charset="0"/>
                <a:ea typeface="ＭＳ Ｐゴシック" panose="020B0600070205080204" pitchFamily="50" charset="-128"/>
              </a:defRPr>
            </a:lvl1pPr>
          </a:lstStyle>
          <a:p>
            <a:pPr>
              <a:defRPr/>
            </a:pPr>
            <a:endParaRPr lang="en-US" altLang="ja-JP" dirty="0"/>
          </a:p>
        </p:txBody>
      </p:sp>
      <p:sp>
        <p:nvSpPr>
          <p:cNvPr id="50180" name="Rectangle 4"/>
          <p:cNvSpPr>
            <a:spLocks noGrp="1" noRot="1" noChangeAspect="1" noChangeArrowheads="1" noTextEdit="1"/>
          </p:cNvSpPr>
          <p:nvPr>
            <p:ph type="sldImg" idx="2"/>
          </p:nvPr>
        </p:nvSpPr>
        <p:spPr bwMode="auto">
          <a:xfrm>
            <a:off x="762000" y="744538"/>
            <a:ext cx="5273675" cy="372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79288" y="4716463"/>
            <a:ext cx="5439101" cy="4468815"/>
          </a:xfrm>
          <a:prstGeom prst="rect">
            <a:avLst/>
          </a:prstGeom>
          <a:noFill/>
          <a:ln w="9525">
            <a:noFill/>
            <a:miter lim="800000"/>
            <a:headEnd/>
            <a:tailEnd/>
          </a:ln>
          <a:effectLst/>
        </p:spPr>
        <p:txBody>
          <a:bodyPr vert="horz" wrap="square" lIns="91918" tIns="45964" rIns="91918" bIns="45964"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4038" name="Rectangle 6"/>
          <p:cNvSpPr>
            <a:spLocks noGrp="1" noChangeArrowheads="1"/>
          </p:cNvSpPr>
          <p:nvPr>
            <p:ph type="ftr" sz="quarter" idx="4"/>
          </p:nvPr>
        </p:nvSpPr>
        <p:spPr bwMode="auto">
          <a:xfrm>
            <a:off x="2" y="9431326"/>
            <a:ext cx="2946247" cy="496890"/>
          </a:xfrm>
          <a:prstGeom prst="rect">
            <a:avLst/>
          </a:prstGeom>
          <a:noFill/>
          <a:ln w="9525">
            <a:noFill/>
            <a:miter lim="800000"/>
            <a:headEnd/>
            <a:tailEnd/>
          </a:ln>
          <a:effectLst/>
        </p:spPr>
        <p:txBody>
          <a:bodyPr vert="horz" wrap="square" lIns="91918" tIns="45964" rIns="91918" bIns="45964" numCol="1" anchor="b" anchorCtr="0" compatLnSpc="1">
            <a:prstTxWarp prst="textNoShape">
              <a:avLst/>
            </a:prstTxWarp>
          </a:bodyPr>
          <a:lstStyle>
            <a:lvl1pPr algn="l">
              <a:defRPr sz="1200">
                <a:latin typeface="Arial" charset="0"/>
                <a:ea typeface="ＭＳ Ｐゴシック" panose="020B0600070205080204" pitchFamily="50" charset="-128"/>
              </a:defRPr>
            </a:lvl1pPr>
          </a:lstStyle>
          <a:p>
            <a:pPr>
              <a:defRPr/>
            </a:pPr>
            <a:endParaRPr lang="en-US" altLang="ja-JP" dirty="0"/>
          </a:p>
        </p:txBody>
      </p:sp>
      <p:sp>
        <p:nvSpPr>
          <p:cNvPr id="44039" name="Rectangle 7"/>
          <p:cNvSpPr>
            <a:spLocks noGrp="1" noChangeArrowheads="1"/>
          </p:cNvSpPr>
          <p:nvPr>
            <p:ph type="sldNum" sz="quarter" idx="5"/>
          </p:nvPr>
        </p:nvSpPr>
        <p:spPr bwMode="auto">
          <a:xfrm>
            <a:off x="3849826" y="9431326"/>
            <a:ext cx="2946246" cy="496890"/>
          </a:xfrm>
          <a:prstGeom prst="rect">
            <a:avLst/>
          </a:prstGeom>
          <a:noFill/>
          <a:ln w="9525">
            <a:noFill/>
            <a:miter lim="800000"/>
            <a:headEnd/>
            <a:tailEnd/>
          </a:ln>
          <a:effectLst/>
        </p:spPr>
        <p:txBody>
          <a:bodyPr vert="horz" wrap="square" lIns="91918" tIns="45964" rIns="91918" bIns="45964" numCol="1" anchor="b" anchorCtr="0" compatLnSpc="1">
            <a:prstTxWarp prst="textNoShape">
              <a:avLst/>
            </a:prstTxWarp>
          </a:bodyPr>
          <a:lstStyle>
            <a:lvl1pPr algn="r">
              <a:defRPr sz="1200">
                <a:latin typeface="Arial" charset="0"/>
                <a:ea typeface="ＭＳ Ｐゴシック" panose="020B0600070205080204" pitchFamily="50" charset="-128"/>
              </a:defRPr>
            </a:lvl1pPr>
          </a:lstStyle>
          <a:p>
            <a:pPr>
              <a:defRPr/>
            </a:pPr>
            <a:fld id="{00D50DF0-9302-4516-A839-1880CBCB1B27}" type="slidenum">
              <a:rPr lang="en-US" altLang="ja-JP" smtClean="0"/>
              <a:pPr>
                <a:defRPr/>
              </a:pPr>
              <a:t>‹#›</a:t>
            </a:fld>
            <a:endParaRPr lang="en-US" altLang="ja-JP" dirty="0"/>
          </a:p>
        </p:txBody>
      </p:sp>
    </p:spTree>
    <p:extLst>
      <p:ext uri="{BB962C8B-B14F-4D97-AF65-F5344CB8AC3E}">
        <p14:creationId xmlns:p14="http://schemas.microsoft.com/office/powerpoint/2010/main" val="386599252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63406"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34722"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404454"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75805"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351456" algn="l" defTabSz="940579" rtl="0" eaLnBrk="1" latinLnBrk="0" hangingPunct="1">
      <a:defRPr kumimoji="1" sz="1200" kern="1200">
        <a:solidFill>
          <a:schemeClr val="tx1"/>
        </a:solidFill>
        <a:latin typeface="+mn-lt"/>
        <a:ea typeface="+mn-ea"/>
        <a:cs typeface="+mn-cs"/>
      </a:defRPr>
    </a:lvl6pPr>
    <a:lvl7pPr marL="2821744" algn="l" defTabSz="940579" rtl="0" eaLnBrk="1" latinLnBrk="0" hangingPunct="1">
      <a:defRPr kumimoji="1" sz="1200" kern="1200">
        <a:solidFill>
          <a:schemeClr val="tx1"/>
        </a:solidFill>
        <a:latin typeface="+mn-lt"/>
        <a:ea typeface="+mn-ea"/>
        <a:cs typeface="+mn-cs"/>
      </a:defRPr>
    </a:lvl7pPr>
    <a:lvl8pPr marL="3292048" algn="l" defTabSz="940579" rtl="0" eaLnBrk="1" latinLnBrk="0" hangingPunct="1">
      <a:defRPr kumimoji="1" sz="1200" kern="1200">
        <a:solidFill>
          <a:schemeClr val="tx1"/>
        </a:solidFill>
        <a:latin typeface="+mn-lt"/>
        <a:ea typeface="+mn-ea"/>
        <a:cs typeface="+mn-cs"/>
      </a:defRPr>
    </a:lvl8pPr>
    <a:lvl9pPr marL="3762332" algn="l" defTabSz="94057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xfrm>
            <a:off x="762000" y="744538"/>
            <a:ext cx="5273675" cy="3725862"/>
          </a:xfrm>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皆様、本日はお忙しい中この安全対策連絡協議会にご参加いただきありがとうございます</a:t>
            </a:r>
            <a:r>
              <a:rPr lang="ja-JP" altLang="en-US" dirty="0" smtClean="0">
                <a:ea typeface="ＭＳ Ｐ明朝" pitchFamily="18" charset="-128"/>
              </a:rPr>
              <a:t>。</a:t>
            </a:r>
            <a:endParaRPr lang="en-US" altLang="ja-JP" dirty="0">
              <a:ea typeface="ＭＳ Ｐ明朝" pitchFamily="1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b="0" i="0" kern="1200" dirty="0">
                <a:solidFill>
                  <a:schemeClr val="tx1"/>
                </a:solidFill>
                <a:effectLst/>
                <a:latin typeface="Arial" charset="0"/>
                <a:ea typeface="ＭＳ Ｐ明朝" charset="-128"/>
                <a:cs typeface="+mn-cs"/>
              </a:rPr>
              <a:t>さらに、交通事故についても比較してみたところ、</a:t>
            </a:r>
          </a:p>
          <a:p>
            <a:r>
              <a:rPr kumimoji="1" lang="ja-JP" altLang="en-US" sz="1200" b="0" i="0" kern="1200" dirty="0">
                <a:solidFill>
                  <a:schemeClr val="tx1"/>
                </a:solidFill>
                <a:effectLst/>
                <a:latin typeface="Arial" charset="0"/>
                <a:ea typeface="ＭＳ Ｐ明朝" charset="-128"/>
                <a:cs typeface="+mn-cs"/>
              </a:rPr>
              <a:t>交通事故死者数は３．５倍、その態様別では歩行中が２．１倍、自動車乗車中はなんと７．０倍</a:t>
            </a:r>
            <a:endParaRPr kumimoji="1" lang="en-US" altLang="ja-JP" sz="1200" b="0" i="0" kern="1200" dirty="0">
              <a:solidFill>
                <a:schemeClr val="tx1"/>
              </a:solidFill>
              <a:effectLst/>
              <a:latin typeface="Arial" charset="0"/>
              <a:ea typeface="ＭＳ Ｐ明朝" charset="-128"/>
              <a:cs typeface="+mn-cs"/>
            </a:endParaRPr>
          </a:p>
          <a:p>
            <a:r>
              <a:rPr kumimoji="1" lang="ja-JP" altLang="en-US" sz="1200" b="0" i="0" kern="1200" dirty="0">
                <a:solidFill>
                  <a:schemeClr val="tx1"/>
                </a:solidFill>
                <a:effectLst/>
                <a:latin typeface="Arial" charset="0"/>
                <a:ea typeface="ＭＳ Ｐ明朝" charset="-128"/>
                <a:cs typeface="+mn-cs"/>
              </a:rPr>
              <a:t>多く発生しています。</a:t>
            </a:r>
            <a:endParaRPr kumimoji="1" lang="en-US" altLang="ja-JP" sz="1200" b="0" i="0" kern="1200" dirty="0">
              <a:solidFill>
                <a:schemeClr val="tx1"/>
              </a:solidFill>
              <a:effectLst/>
              <a:latin typeface="Arial" charset="0"/>
              <a:ea typeface="ＭＳ Ｐ明朝" charset="-128"/>
              <a:cs typeface="+mn-cs"/>
            </a:endParaRPr>
          </a:p>
          <a:p>
            <a:r>
              <a:rPr kumimoji="1" lang="ja-JP" altLang="en-US" sz="1200" b="0" i="0" kern="1200" dirty="0">
                <a:solidFill>
                  <a:schemeClr val="tx1"/>
                </a:solidFill>
                <a:effectLst/>
                <a:latin typeface="Arial" charset="0"/>
                <a:ea typeface="ＭＳ Ｐ明朝" charset="-128"/>
                <a:cs typeface="+mn-cs"/>
              </a:rPr>
              <a:t>当地はこれから冬に入り、日照時間が減って暗くなり、雪が降って見通しが悪くなります。</a:t>
            </a:r>
            <a:endParaRPr kumimoji="1" lang="en-US" altLang="ja-JP" sz="1200" b="0" i="0" kern="1200" dirty="0">
              <a:solidFill>
                <a:schemeClr val="tx1"/>
              </a:solidFill>
              <a:effectLst/>
              <a:latin typeface="Arial" charset="0"/>
              <a:ea typeface="ＭＳ Ｐ明朝" charset="-128"/>
              <a:cs typeface="+mn-cs"/>
            </a:endParaRPr>
          </a:p>
          <a:p>
            <a:r>
              <a:rPr kumimoji="1" lang="ja-JP" altLang="en-US" sz="1200" b="0" i="0" kern="1200" dirty="0" smtClean="0">
                <a:solidFill>
                  <a:schemeClr val="tx1"/>
                </a:solidFill>
                <a:effectLst/>
                <a:latin typeface="Arial" charset="0"/>
                <a:ea typeface="ＭＳ Ｐ明朝" charset="-128"/>
                <a:cs typeface="+mn-cs"/>
              </a:rPr>
              <a:t>当地では、過去に在留</a:t>
            </a:r>
            <a:r>
              <a:rPr kumimoji="1" lang="ja-JP" altLang="en-US" sz="1200" b="0" i="0" kern="1200" dirty="0">
                <a:solidFill>
                  <a:schemeClr val="tx1"/>
                </a:solidFill>
                <a:effectLst/>
                <a:latin typeface="Arial" charset="0"/>
                <a:ea typeface="ＭＳ Ｐ明朝" charset="-128"/>
                <a:cs typeface="+mn-cs"/>
              </a:rPr>
              <a:t>邦人が道路を横断中に車で跳ねられ、死亡する痛ましい事故も発生しています。</a:t>
            </a:r>
            <a:endParaRPr kumimoji="1" lang="en-US" altLang="ja-JP" sz="1200" b="0" i="0" kern="1200" dirty="0">
              <a:solidFill>
                <a:schemeClr val="tx1"/>
              </a:solidFill>
              <a:effectLst/>
              <a:latin typeface="Arial" charset="0"/>
              <a:ea typeface="ＭＳ Ｐ明朝" charset="-128"/>
              <a:cs typeface="+mn-cs"/>
            </a:endParaRPr>
          </a:p>
          <a:p>
            <a:r>
              <a:rPr kumimoji="1" lang="ja-JP" altLang="en-US" sz="1200" b="0" i="0" kern="1200" dirty="0">
                <a:solidFill>
                  <a:schemeClr val="tx1"/>
                </a:solidFill>
                <a:effectLst/>
                <a:latin typeface="Arial" charset="0"/>
                <a:ea typeface="ＭＳ Ｐ明朝" charset="-128"/>
                <a:cs typeface="+mn-cs"/>
              </a:rPr>
              <a:t>外出時は反射材を身につけ、当地は飲酒運転等も多いことから、青信号であっても、道路を横断する際は左右をよく確認してから横断するようにしてください。</a:t>
            </a:r>
          </a:p>
        </p:txBody>
      </p:sp>
    </p:spTree>
    <p:extLst>
      <p:ext uri="{BB962C8B-B14F-4D97-AF65-F5344CB8AC3E}">
        <p14:creationId xmlns:p14="http://schemas.microsoft.com/office/powerpoint/2010/main" val="51030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こちらは過去５年間のラトビアにおける犯罪総数の推移です。コロナ後、増加傾向にあります。</a:t>
            </a:r>
            <a:endParaRPr lang="en-US" altLang="ja-JP" dirty="0">
              <a:ea typeface="ＭＳ Ｐ明朝" pitchFamily="18"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こちらはラトビア国内の犯罪発生率を色分けした図になります。色が濃いほど発生率が高いことを示しています。</a:t>
            </a:r>
            <a:endParaRPr lang="en-US" altLang="ja-JP" dirty="0">
              <a:ea typeface="ＭＳ Ｐ明朝" pitchFamily="18" charset="-128"/>
            </a:endParaRPr>
          </a:p>
          <a:p>
            <a:r>
              <a:rPr lang="ja-JP" altLang="en-US" dirty="0">
                <a:ea typeface="ＭＳ Ｐ明朝" pitchFamily="18" charset="-128"/>
              </a:rPr>
              <a:t>リガをはじめとする各都市や東部地域の犯罪発生率が高いことが分かります。</a:t>
            </a:r>
            <a:endParaRPr lang="en-US" altLang="ja-JP" dirty="0">
              <a:ea typeface="ＭＳ Ｐ明朝" pitchFamily="18" charset="-128"/>
            </a:endParaRPr>
          </a:p>
          <a:p>
            <a:r>
              <a:rPr lang="ja-JP" altLang="en-US" dirty="0">
                <a:ea typeface="ＭＳ Ｐ明朝" pitchFamily="18" charset="-128"/>
              </a:rPr>
              <a:t>リガ市内ですと，特に中央市場やリガ駅，長距離バスが発着するバスターミナル周辺の治安がよくないとされています。</a:t>
            </a:r>
            <a:endParaRPr lang="en-US" altLang="ja-JP" dirty="0">
              <a:ea typeface="ＭＳ Ｐ明朝" pitchFamily="18" charset="-128"/>
            </a:endParaRPr>
          </a:p>
          <a:p>
            <a:r>
              <a:rPr lang="ja-JP" altLang="en-US" dirty="0">
                <a:ea typeface="ＭＳ Ｐ明朝" pitchFamily="18" charset="-128"/>
              </a:rPr>
              <a:t>過去にはバスターミナルや旧市街をつなぐ地下道付近で邦人のスリ被害が発生しています。特に注意が必要です。</a:t>
            </a:r>
            <a:endParaRPr lang="en-US" altLang="ja-JP" dirty="0">
              <a:ea typeface="ＭＳ Ｐ明朝" pitchFamily="18" charset="-128"/>
            </a:endParaRPr>
          </a:p>
          <a:p>
            <a:endParaRPr lang="en-US" altLang="ja-JP" dirty="0">
              <a:ea typeface="ＭＳ Ｐ明朝" pitchFamily="18" charset="-128"/>
            </a:endParaRPr>
          </a:p>
          <a:p>
            <a:r>
              <a:rPr lang="en-US" altLang="ja-JP" dirty="0">
                <a:ea typeface="ＭＳ Ｐ明朝" pitchFamily="18" charset="-128"/>
              </a:rPr>
              <a:t>https://geo.stat.gov.lv/stage2/</a:t>
            </a:r>
          </a:p>
        </p:txBody>
      </p:sp>
    </p:spTree>
    <p:extLst>
      <p:ext uri="{BB962C8B-B14F-4D97-AF65-F5344CB8AC3E}">
        <p14:creationId xmlns:p14="http://schemas.microsoft.com/office/powerpoint/2010/main" val="166485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サイバー犯罪、詐欺が増加傾向にあります。画面は、実際に警察が注意喚起をしている犯罪手口です。</a:t>
            </a:r>
            <a:endParaRPr lang="en-US" altLang="ja-JP" dirty="0">
              <a:ea typeface="ＭＳ Ｐ明朝" pitchFamily="18" charset="-128"/>
            </a:endParaRPr>
          </a:p>
          <a:p>
            <a:r>
              <a:rPr lang="en-US" altLang="ja-JP" dirty="0">
                <a:ea typeface="ＭＳ Ｐ明朝" pitchFamily="18" charset="-128"/>
              </a:rPr>
              <a:t>SMS</a:t>
            </a:r>
            <a:r>
              <a:rPr lang="ja-JP" altLang="en-US" dirty="0">
                <a:ea typeface="ＭＳ Ｐ明朝" pitchFamily="18" charset="-128"/>
              </a:rPr>
              <a:t>等で「荷物を配送することができませんでした」などのメッセージとともに、偽のリンクが送られてきて、クリックすると公式サイトそっくりのホームページでカード情報等の入力を求められます。</a:t>
            </a:r>
            <a:endParaRPr lang="en-US" altLang="ja-JP" dirty="0">
              <a:ea typeface="ＭＳ Ｐ明朝" pitchFamily="18" charset="-128"/>
            </a:endParaRPr>
          </a:p>
          <a:p>
            <a:r>
              <a:rPr lang="ja-JP" altLang="en-US" dirty="0">
                <a:ea typeface="ＭＳ Ｐ明朝" pitchFamily="18" charset="-128"/>
              </a:rPr>
              <a:t>また、銀行を名乗り、</a:t>
            </a:r>
            <a:r>
              <a:rPr lang="en-US" altLang="ja-JP" dirty="0">
                <a:ea typeface="ＭＳ Ｐ明朝" pitchFamily="18" charset="-128"/>
              </a:rPr>
              <a:t>smart</a:t>
            </a:r>
            <a:r>
              <a:rPr lang="en-US" altLang="ja-JP" baseline="0" dirty="0">
                <a:ea typeface="ＭＳ Ｐ明朝" pitchFamily="18" charset="-128"/>
              </a:rPr>
              <a:t> ID</a:t>
            </a:r>
            <a:r>
              <a:rPr lang="ja-JP" altLang="en-US" baseline="0" dirty="0">
                <a:ea typeface="ＭＳ Ｐ明朝" pitchFamily="18" charset="-128"/>
              </a:rPr>
              <a:t>等の情報を盗もうとする手口もあります。</a:t>
            </a:r>
            <a:endParaRPr lang="en-US" altLang="ja-JP" baseline="0" dirty="0">
              <a:ea typeface="ＭＳ Ｐ明朝" pitchFamily="18" charset="-128"/>
            </a:endParaRPr>
          </a:p>
          <a:p>
            <a:r>
              <a:rPr lang="ja-JP" altLang="en-US" baseline="0" dirty="0">
                <a:ea typeface="ＭＳ Ｐ明朝" pitchFamily="18" charset="-128"/>
              </a:rPr>
              <a:t>これが日本であれば、多くの場合、通常使わない言い回しや、不自然な日本語等、メッセージの不審点を察知することができるのですが、通常これらのメッセージはラトビア語で送られてきますので、翻訳アプリを通して読むと、文章の不自然さに気づくことが難しいという問題点があります。</a:t>
            </a:r>
            <a:endParaRPr lang="en-US" altLang="ja-JP" baseline="0" dirty="0">
              <a:ea typeface="ＭＳ Ｐ明朝" pitchFamily="18" charset="-128"/>
            </a:endParaRPr>
          </a:p>
          <a:p>
            <a:r>
              <a:rPr lang="ja-JP" altLang="en-US" dirty="0">
                <a:ea typeface="ＭＳ Ｐ明朝" pitchFamily="18" charset="-128"/>
              </a:rPr>
              <a:t>また、配達業者の偽メッセージは、これからクリスマス等の贈り物の時期になると急増する傾向があり、過去には実際</a:t>
            </a:r>
            <a:r>
              <a:rPr lang="ja-JP" altLang="en-US" dirty="0" smtClean="0">
                <a:ea typeface="ＭＳ Ｐ明朝" pitchFamily="18" charset="-128"/>
              </a:rPr>
              <a:t>に在留邦人が</a:t>
            </a:r>
            <a:r>
              <a:rPr lang="ja-JP" altLang="en-US" dirty="0">
                <a:ea typeface="ＭＳ Ｐ明朝" pitchFamily="18" charset="-128"/>
              </a:rPr>
              <a:t>、クリスマスプレゼントの発送した時期と重なったことから、リンクにアクセスし、カード情報を入力してしまう事案が発生しています。</a:t>
            </a:r>
            <a:endParaRPr lang="en-US" altLang="ja-JP" dirty="0">
              <a:ea typeface="ＭＳ Ｐ明朝" pitchFamily="18" charset="-128"/>
            </a:endParaRPr>
          </a:p>
          <a:p>
            <a:r>
              <a:rPr lang="ja-JP" altLang="en-US" dirty="0">
                <a:ea typeface="ＭＳ Ｐ明朝" pitchFamily="18" charset="-128"/>
              </a:rPr>
              <a:t>郵便局に確認したところ、偽メッセージと判明したため、直ちにクレジットカードを止めることで、被害に遭わずに済みました。</a:t>
            </a:r>
            <a:endParaRPr lang="en-US" altLang="ja-JP" dirty="0">
              <a:ea typeface="ＭＳ Ｐ明朝" pitchFamily="18" charset="-128"/>
            </a:endParaRPr>
          </a:p>
          <a:p>
            <a:r>
              <a:rPr lang="ja-JP" altLang="en-US" dirty="0">
                <a:ea typeface="ＭＳ Ｐ明朝" pitchFamily="18" charset="-128"/>
              </a:rPr>
              <a:t>こうしたメッセージを受け取った際は、リンクをクリックすることなく、直接会社に確認することが大切です。</a:t>
            </a:r>
            <a:endParaRPr lang="en-US" altLang="ja-JP" dirty="0">
              <a:ea typeface="ＭＳ Ｐ明朝" pitchFamily="18" charset="-128"/>
            </a:endParaRPr>
          </a:p>
        </p:txBody>
      </p:sp>
    </p:spTree>
    <p:extLst>
      <p:ext uri="{BB962C8B-B14F-4D97-AF65-F5344CB8AC3E}">
        <p14:creationId xmlns:p14="http://schemas.microsoft.com/office/powerpoint/2010/main" val="112820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endParaRPr lang="ja-JP" altLang="en-US" dirty="0">
              <a:ea typeface="ＭＳ Ｐ明朝" pitchFamily="1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r>
              <a:rPr lang="ja-JP" altLang="en-US" dirty="0">
                <a:ea typeface="ＭＳ Ｐ明朝" pitchFamily="18" charset="-128"/>
              </a:rPr>
              <a:t>また、便利なアプリをご紹介します。</a:t>
            </a:r>
          </a:p>
        </p:txBody>
      </p:sp>
    </p:spTree>
    <p:extLst>
      <p:ext uri="{BB962C8B-B14F-4D97-AF65-F5344CB8AC3E}">
        <p14:creationId xmlns:p14="http://schemas.microsoft.com/office/powerpoint/2010/main" val="3128908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endParaRPr lang="ja-JP" altLang="en-US" dirty="0">
              <a:ea typeface="ＭＳ Ｐ明朝" pitchFamily="18" charset="-128"/>
            </a:endParaRPr>
          </a:p>
        </p:txBody>
      </p:sp>
    </p:spTree>
    <p:extLst>
      <p:ext uri="{BB962C8B-B14F-4D97-AF65-F5344CB8AC3E}">
        <p14:creationId xmlns:p14="http://schemas.microsoft.com/office/powerpoint/2010/main" val="289722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r>
              <a:rPr lang="ja-JP" altLang="en-US" dirty="0">
                <a:ea typeface="ＭＳ Ｐ明朝" pitchFamily="18" charset="-128"/>
              </a:rPr>
              <a:t>ここからは非常時に備えて、何を準備し、また緊急時に何をすべきかについて、考えていきたいと思います。</a:t>
            </a:r>
            <a:endParaRPr lang="en-US" altLang="ja-JP" dirty="0">
              <a:ea typeface="ＭＳ Ｐ明朝" pitchFamily="18" charset="-128"/>
            </a:endParaRPr>
          </a:p>
          <a:p>
            <a:pPr>
              <a:tabLst>
                <a:tab pos="0" algn="l"/>
                <a:tab pos="9756378" algn="l"/>
              </a:tabLst>
            </a:pPr>
            <a:r>
              <a:rPr lang="ja-JP" altLang="en-US" dirty="0">
                <a:ea typeface="ＭＳ Ｐ明朝" pitchFamily="18" charset="-128"/>
              </a:rPr>
              <a:t>まずはじめに、ラトビア国防省が発表しているマニュアルの内容を参考にご紹介したいと思います。</a:t>
            </a:r>
            <a:endParaRPr lang="en-US" altLang="ja-JP" dirty="0">
              <a:ea typeface="ＭＳ Ｐ明朝" pitchFamily="18" charset="-128"/>
            </a:endParaRPr>
          </a:p>
          <a:p>
            <a:pPr>
              <a:tabLst>
                <a:tab pos="0" algn="l"/>
                <a:tab pos="9756378" algn="l"/>
              </a:tabLst>
            </a:pPr>
            <a:r>
              <a:rPr lang="ja-JP" altLang="en-US" dirty="0">
                <a:ea typeface="ＭＳ Ｐ明朝" pitchFamily="18" charset="-128"/>
              </a:rPr>
              <a:t>こちらの最新版はラトビア語のものしかありませんが、実際に国防省のホームページからダウンロードすることができます。</a:t>
            </a:r>
          </a:p>
        </p:txBody>
      </p:sp>
    </p:spTree>
    <p:extLst>
      <p:ext uri="{BB962C8B-B14F-4D97-AF65-F5344CB8AC3E}">
        <p14:creationId xmlns:p14="http://schemas.microsoft.com/office/powerpoint/2010/main" val="424617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r>
              <a:rPr lang="ja-JP" altLang="en-US" dirty="0">
                <a:ea typeface="ＭＳ Ｐ明朝" pitchFamily="18" charset="-128"/>
              </a:rPr>
              <a:t>非常時には、電力・インターネット・携帯電話網の切断、店舗・ガソリンスタンド・</a:t>
            </a:r>
            <a:r>
              <a:rPr lang="en-US" altLang="ja-JP" dirty="0">
                <a:ea typeface="ＭＳ Ｐ明朝" pitchFamily="18" charset="-128"/>
              </a:rPr>
              <a:t>ATM</a:t>
            </a:r>
            <a:r>
              <a:rPr lang="ja-JP" altLang="en-US" dirty="0">
                <a:ea typeface="ＭＳ Ｐ明朝" pitchFamily="18" charset="-128"/>
              </a:rPr>
              <a:t>の閉鎖が起きる可能性があるとされています。</a:t>
            </a:r>
            <a:endParaRPr lang="en-US" altLang="ja-JP" dirty="0">
              <a:ea typeface="ＭＳ Ｐ明朝" pitchFamily="18" charset="-128"/>
            </a:endParaRPr>
          </a:p>
          <a:p>
            <a:pPr>
              <a:tabLst>
                <a:tab pos="0" algn="l"/>
                <a:tab pos="9756378" algn="l"/>
              </a:tabLst>
            </a:pPr>
            <a:r>
              <a:rPr lang="ja-JP" altLang="en-US" dirty="0">
                <a:ea typeface="ＭＳ Ｐ明朝" pitchFamily="18" charset="-128"/>
              </a:rPr>
              <a:t>支援が行われるまでの少なくとも</a:t>
            </a:r>
            <a:r>
              <a:rPr lang="en-US" altLang="ja-JP" dirty="0">
                <a:ea typeface="ＭＳ Ｐ明朝" pitchFamily="18" charset="-128"/>
              </a:rPr>
              <a:t>72</a:t>
            </a:r>
            <a:r>
              <a:rPr lang="ja-JP" altLang="en-US" dirty="0">
                <a:ea typeface="ＭＳ Ｐ明朝" pitchFamily="18" charset="-128"/>
              </a:rPr>
              <a:t>時間の間、ご自身と家族が生活するために必要な準備をしていくよう書かれています。</a:t>
            </a:r>
            <a:endParaRPr lang="en-US" altLang="ja-JP" dirty="0">
              <a:ea typeface="ＭＳ Ｐ明朝" pitchFamily="18" charset="-128"/>
            </a:endParaRPr>
          </a:p>
          <a:p>
            <a:pPr>
              <a:tabLst>
                <a:tab pos="0" algn="l"/>
                <a:tab pos="9756378" algn="l"/>
              </a:tabLst>
            </a:pPr>
            <a:r>
              <a:rPr lang="ja-JP" altLang="en-US" dirty="0">
                <a:ea typeface="ＭＳ Ｐ明朝" pitchFamily="18" charset="-128"/>
              </a:rPr>
              <a:t>ただし、これは家族や友人からの支援を受けられやすいラトビア人の場合であり、わたしたち外国人は、最低でも７日分の備蓄品を用意していただくようお願いしています。</a:t>
            </a:r>
            <a:endParaRPr lang="en-US" altLang="ja-JP" dirty="0">
              <a:ea typeface="ＭＳ Ｐ明朝" pitchFamily="18" charset="-128"/>
            </a:endParaRPr>
          </a:p>
        </p:txBody>
      </p:sp>
    </p:spTree>
    <p:extLst>
      <p:ext uri="{BB962C8B-B14F-4D97-AF65-F5344CB8AC3E}">
        <p14:creationId xmlns:p14="http://schemas.microsoft.com/office/powerpoint/2010/main" val="2283288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r>
              <a:rPr kumimoji="1" lang="ja-JP" altLang="en-US" sz="1200" b="0" i="0" kern="1200" dirty="0">
                <a:solidFill>
                  <a:schemeClr val="tx1"/>
                </a:solidFill>
                <a:effectLst/>
                <a:latin typeface="Arial" charset="0"/>
                <a:ea typeface="ＭＳ Ｐ明朝" charset="-128"/>
                <a:cs typeface="+mn-cs"/>
              </a:rPr>
              <a:t>非常時には、信頼できる報道機関や政府機関の</a:t>
            </a:r>
            <a:r>
              <a:rPr kumimoji="1" lang="en-US" altLang="ja-JP" sz="1200" b="0" i="0" kern="1200" dirty="0">
                <a:solidFill>
                  <a:schemeClr val="tx1"/>
                </a:solidFill>
                <a:effectLst/>
                <a:latin typeface="Arial" charset="0"/>
                <a:ea typeface="ＭＳ Ｐ明朝" charset="-128"/>
                <a:cs typeface="+mn-cs"/>
              </a:rPr>
              <a:t>SNS</a:t>
            </a:r>
            <a:r>
              <a:rPr kumimoji="1" lang="ja-JP" altLang="en-US" sz="1200" b="0" i="0" kern="1200" dirty="0">
                <a:solidFill>
                  <a:schemeClr val="tx1"/>
                </a:solidFill>
                <a:effectLst/>
                <a:latin typeface="Arial" charset="0"/>
                <a:ea typeface="ＭＳ Ｐ明朝" charset="-128"/>
                <a:cs typeface="+mn-cs"/>
              </a:rPr>
              <a:t>等から情報収集することが推奨されています。</a:t>
            </a:r>
            <a:endParaRPr kumimoji="1" lang="en-US" altLang="ja-JP" sz="1200" b="0" i="0" kern="1200" dirty="0">
              <a:solidFill>
                <a:schemeClr val="tx1"/>
              </a:solidFill>
              <a:effectLst/>
              <a:latin typeface="Arial" charset="0"/>
              <a:ea typeface="ＭＳ Ｐ明朝" charset="-128"/>
              <a:cs typeface="+mn-cs"/>
            </a:endParaRPr>
          </a:p>
          <a:p>
            <a:pPr>
              <a:tabLst>
                <a:tab pos="0" algn="l"/>
                <a:tab pos="9756378" algn="l"/>
              </a:tabLst>
            </a:pPr>
            <a:r>
              <a:rPr kumimoji="1" lang="ja-JP" altLang="en-US" sz="1200" b="0" i="0" kern="1200" dirty="0">
                <a:solidFill>
                  <a:schemeClr val="tx1"/>
                </a:solidFill>
                <a:effectLst/>
                <a:latin typeface="Arial" charset="0"/>
                <a:ea typeface="ＭＳ Ｐ明朝" charset="-128"/>
                <a:cs typeface="+mn-cs"/>
              </a:rPr>
              <a:t>非常事態サービスの電話番号は「</a:t>
            </a:r>
            <a:r>
              <a:rPr kumimoji="1" lang="en-US" altLang="ja-JP" sz="1200" b="0" i="0" kern="1200" dirty="0">
                <a:solidFill>
                  <a:schemeClr val="tx1"/>
                </a:solidFill>
                <a:effectLst/>
                <a:latin typeface="Arial" charset="0"/>
                <a:ea typeface="ＭＳ Ｐ明朝" charset="-128"/>
                <a:cs typeface="+mn-cs"/>
              </a:rPr>
              <a:t>112</a:t>
            </a:r>
            <a:r>
              <a:rPr kumimoji="1" lang="ja-JP" altLang="en-US" sz="1200" b="0" i="0" kern="1200" dirty="0">
                <a:solidFill>
                  <a:schemeClr val="tx1"/>
                </a:solidFill>
                <a:effectLst/>
                <a:latin typeface="Arial" charset="0"/>
                <a:ea typeface="ＭＳ Ｐ明朝" charset="-128"/>
                <a:cs typeface="+mn-cs"/>
              </a:rPr>
              <a:t>」。</a:t>
            </a:r>
            <a:endParaRPr kumimoji="1" lang="en-US" altLang="ja-JP" sz="1200" b="0" i="0" kern="1200" dirty="0">
              <a:solidFill>
                <a:schemeClr val="tx1"/>
              </a:solidFill>
              <a:effectLst/>
              <a:latin typeface="Arial" charset="0"/>
              <a:ea typeface="ＭＳ Ｐ明朝"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ea typeface="ＭＳ Ｐ明朝" pitchFamily="18" charset="-128"/>
              </a:rPr>
              <a:t>「安全対策連絡協議会」とは、世界各国に所在する大使館（又は領事館）とその地域に在留する邦人とが、安全問題について官民双方向の情報交換を行うことを目的とした会合の名称です。</a:t>
            </a:r>
            <a:endParaRPr lang="en-US" altLang="ja-JP" dirty="0" smtClean="0">
              <a:ea typeface="ＭＳ Ｐ明朝" pitchFamily="18" charset="-128"/>
            </a:endParaRPr>
          </a:p>
          <a:p>
            <a:r>
              <a:rPr lang="ja-JP" altLang="en-US" dirty="0" smtClean="0">
                <a:ea typeface="ＭＳ Ｐ明朝" pitchFamily="18" charset="-128"/>
              </a:rPr>
              <a:t>これをわかりやすくご説明しますと、まず、大使館は普段の業務で収集した一般的な治安情報を邦人の皆様に提供いたします。一方で、現地で生活されている在留邦人の皆様方からも、多くの目や耳によって得られたタイムリーでより具体的な情報を大使館に提供していただくことで、これらの情報が、大使館を通じて旅行者を含めたすべての在留邦人で共有することによって、より安全な滞在を実現することができます</a:t>
            </a:r>
            <a:r>
              <a:rPr lang="ja-JP" altLang="en-US" dirty="0" smtClean="0">
                <a:ea typeface="ＭＳ Ｐ明朝" pitchFamily="18" charset="-128"/>
              </a:rPr>
              <a:t>。</a:t>
            </a:r>
            <a:endParaRPr lang="ja-JP" altLang="en-US" dirty="0">
              <a:ea typeface="ＭＳ Ｐ明朝" pitchFamily="18" charset="-128"/>
            </a:endParaRPr>
          </a:p>
        </p:txBody>
      </p:sp>
    </p:spTree>
    <p:extLst>
      <p:ext uri="{BB962C8B-B14F-4D97-AF65-F5344CB8AC3E}">
        <p14:creationId xmlns:p14="http://schemas.microsoft.com/office/powerpoint/2010/main" val="633946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r>
              <a:rPr lang="ja-JP" altLang="en-US" dirty="0">
                <a:ea typeface="ＭＳ Ｐ明朝" pitchFamily="18" charset="-128"/>
              </a:rPr>
              <a:t>これは日本でも同じことですが、非常時には、人々の憎悪をあおったり、不安に</a:t>
            </a:r>
            <a:r>
              <a:rPr lang="ja-JP" altLang="en-US" dirty="0" smtClean="0">
                <a:ea typeface="ＭＳ Ｐ明朝" pitchFamily="18" charset="-128"/>
              </a:rPr>
              <a:t>陥れたりしようとする、いわゆる</a:t>
            </a:r>
            <a:r>
              <a:rPr lang="ja-JP" altLang="en-US" dirty="0">
                <a:ea typeface="ＭＳ Ｐ明朝" pitchFamily="18" charset="-128"/>
              </a:rPr>
              <a:t>フェイクニュースが氾濫することが考えられます。</a:t>
            </a:r>
            <a:endParaRPr lang="en-US" altLang="ja-JP" dirty="0">
              <a:ea typeface="ＭＳ Ｐ明朝" pitchFamily="18" charset="-128"/>
            </a:endParaRPr>
          </a:p>
          <a:p>
            <a:pPr>
              <a:tabLst>
                <a:tab pos="0" algn="l"/>
                <a:tab pos="9756378" algn="l"/>
              </a:tabLst>
            </a:pPr>
            <a:r>
              <a:rPr lang="ja-JP" altLang="en-US" dirty="0">
                <a:ea typeface="ＭＳ Ｐ明朝" pitchFamily="18" charset="-128"/>
              </a:rPr>
              <a:t>安易にこれらの情報を拡散しないよう、十分な注意が必要です。</a:t>
            </a:r>
          </a:p>
        </p:txBody>
      </p:sp>
    </p:spTree>
    <p:extLst>
      <p:ext uri="{BB962C8B-B14F-4D97-AF65-F5344CB8AC3E}">
        <p14:creationId xmlns:p14="http://schemas.microsoft.com/office/powerpoint/2010/main" val="4187079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r>
              <a:rPr lang="ja-JP" altLang="en-US" dirty="0">
                <a:ea typeface="ＭＳ Ｐ明朝" pitchFamily="18" charset="-128"/>
              </a:rPr>
              <a:t>最寄り</a:t>
            </a:r>
            <a:r>
              <a:rPr lang="ja-JP" altLang="en-US" dirty="0" smtClean="0">
                <a:ea typeface="ＭＳ Ｐ明朝" pitchFamily="18" charset="-128"/>
              </a:rPr>
              <a:t>の避難</a:t>
            </a:r>
            <a:r>
              <a:rPr lang="ja-JP" altLang="en-US" dirty="0">
                <a:ea typeface="ＭＳ Ｐ明朝" pitchFamily="18" charset="-128"/>
              </a:rPr>
              <a:t>場所については、居住している自治体の国民保護計画に掲載されています。</a:t>
            </a:r>
          </a:p>
        </p:txBody>
      </p:sp>
    </p:spTree>
    <p:extLst>
      <p:ext uri="{BB962C8B-B14F-4D97-AF65-F5344CB8AC3E}">
        <p14:creationId xmlns:p14="http://schemas.microsoft.com/office/powerpoint/2010/main" val="3660938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0" algn="l"/>
                <a:tab pos="9756378" algn="l"/>
              </a:tabLst>
            </a:pPr>
            <a:r>
              <a:rPr lang="ja-JP" altLang="en-US" dirty="0">
                <a:ea typeface="ＭＳ Ｐ明朝" pitchFamily="18" charset="-128"/>
              </a:rPr>
              <a:t>有事の参考となる情報がありましたので</a:t>
            </a:r>
            <a:r>
              <a:rPr lang="ja-JP" altLang="en-US" dirty="0" smtClean="0">
                <a:ea typeface="ＭＳ Ｐ明朝" pitchFamily="18" charset="-128"/>
              </a:rPr>
              <a:t>、ご参考まで共有</a:t>
            </a:r>
            <a:r>
              <a:rPr lang="ja-JP" altLang="en-US" dirty="0">
                <a:ea typeface="ＭＳ Ｐ明朝" pitchFamily="18" charset="-128"/>
              </a:rPr>
              <a:t>いたします。</a:t>
            </a:r>
          </a:p>
        </p:txBody>
      </p:sp>
    </p:spTree>
    <p:extLst>
      <p:ext uri="{BB962C8B-B14F-4D97-AF65-F5344CB8AC3E}">
        <p14:creationId xmlns:p14="http://schemas.microsoft.com/office/powerpoint/2010/main" val="1797056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治安関係者の制服についての情報です。</a:t>
            </a:r>
            <a:endParaRPr lang="en-US" altLang="ja-JP" dirty="0">
              <a:ea typeface="ＭＳ Ｐ明朝" pitchFamily="18" charset="-128"/>
            </a:endParaRPr>
          </a:p>
        </p:txBody>
      </p:sp>
    </p:spTree>
    <p:extLst>
      <p:ext uri="{BB962C8B-B14F-4D97-AF65-F5344CB8AC3E}">
        <p14:creationId xmlns:p14="http://schemas.microsoft.com/office/powerpoint/2010/main" val="2622675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ＭＳ Ｐ明朝" pitchFamily="18" charset="-128"/>
            </a:endParaRPr>
          </a:p>
        </p:txBody>
      </p:sp>
    </p:spTree>
    <p:extLst>
      <p:ext uri="{BB962C8B-B14F-4D97-AF65-F5344CB8AC3E}">
        <p14:creationId xmlns:p14="http://schemas.microsoft.com/office/powerpoint/2010/main" val="2188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b="0" i="0" kern="1200" dirty="0">
                <a:solidFill>
                  <a:schemeClr val="tx1"/>
                </a:solidFill>
                <a:effectLst/>
                <a:latin typeface="Arial" charset="0"/>
                <a:ea typeface="ＭＳ Ｐ明朝" charset="-128"/>
                <a:cs typeface="+mn-cs"/>
              </a:rPr>
              <a:t>こちらは日本の外務省が、海外に在留されている邦人の方を対象に案内している内容です</a:t>
            </a:r>
            <a:r>
              <a:rPr kumimoji="1" lang="ja-JP" altLang="en-US" sz="1200" b="0" i="0" kern="1200" dirty="0" smtClean="0">
                <a:solidFill>
                  <a:schemeClr val="tx1"/>
                </a:solidFill>
                <a:effectLst/>
                <a:latin typeface="Arial" charset="0"/>
                <a:ea typeface="ＭＳ Ｐ明朝" charset="-128"/>
                <a:cs typeface="+mn-cs"/>
              </a:rPr>
              <a:t>。</a:t>
            </a:r>
            <a:endParaRPr kumimoji="1" lang="en-US" altLang="ja-JP" sz="1200" b="0" i="0" kern="1200" dirty="0">
              <a:solidFill>
                <a:schemeClr val="tx1"/>
              </a:solidFill>
              <a:effectLst/>
              <a:latin typeface="Arial" charset="0"/>
              <a:ea typeface="ＭＳ Ｐ明朝" charset="-128"/>
              <a:cs typeface="+mn-cs"/>
            </a:endParaRPr>
          </a:p>
        </p:txBody>
      </p:sp>
    </p:spTree>
    <p:extLst>
      <p:ext uri="{BB962C8B-B14F-4D97-AF65-F5344CB8AC3E}">
        <p14:creationId xmlns:p14="http://schemas.microsoft.com/office/powerpoint/2010/main" val="3566729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en-US" altLang="ja-JP" sz="1200" b="0" i="0" kern="1200" dirty="0">
              <a:solidFill>
                <a:schemeClr val="tx1"/>
              </a:solidFill>
              <a:effectLst/>
              <a:latin typeface="Arial" charset="0"/>
              <a:ea typeface="ＭＳ Ｐ明朝" charset="-128"/>
              <a:cs typeface="+mn-cs"/>
            </a:endParaRPr>
          </a:p>
        </p:txBody>
      </p:sp>
    </p:spTree>
    <p:extLst>
      <p:ext uri="{BB962C8B-B14F-4D97-AF65-F5344CB8AC3E}">
        <p14:creationId xmlns:p14="http://schemas.microsoft.com/office/powerpoint/2010/main" val="2092493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dirty="0"/>
              <a:t>次に、海外邦人安全協会という団体が作成している海外安全マニュアルから、参考となる情報をお知らせします。</a:t>
            </a:r>
            <a:endParaRPr kumimoji="1" lang="en-US" altLang="ja-JP" sz="1200" dirty="0"/>
          </a:p>
        </p:txBody>
      </p:sp>
    </p:spTree>
    <p:extLst>
      <p:ext uri="{BB962C8B-B14F-4D97-AF65-F5344CB8AC3E}">
        <p14:creationId xmlns:p14="http://schemas.microsoft.com/office/powerpoint/2010/main" val="3284003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sz="1200" dirty="0"/>
          </a:p>
        </p:txBody>
      </p:sp>
    </p:spTree>
    <p:extLst>
      <p:ext uri="{BB962C8B-B14F-4D97-AF65-F5344CB8AC3E}">
        <p14:creationId xmlns:p14="http://schemas.microsoft.com/office/powerpoint/2010/main" val="327588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200" dirty="0">
                <a:latin typeface="ＭＳ Ｐ明朝" panose="02020600040205080304" pitchFamily="18" charset="-128"/>
                <a:ea typeface="ＭＳ Ｐ明朝" panose="02020600040205080304" pitchFamily="18" charset="-128"/>
              </a:rPr>
              <a:t>また、非常時には安否確認がとても重要です。</a:t>
            </a:r>
            <a:endParaRPr lang="en-US" altLang="ja-JP" sz="1200" dirty="0">
              <a:latin typeface="ＭＳ Ｐ明朝" panose="02020600040205080304" pitchFamily="18" charset="-128"/>
              <a:ea typeface="ＭＳ Ｐ明朝" panose="02020600040205080304" pitchFamily="18" charset="-128"/>
            </a:endParaRPr>
          </a:p>
          <a:p>
            <a:r>
              <a:rPr lang="ja-JP" altLang="en-US" sz="1200" dirty="0">
                <a:latin typeface="ＭＳ Ｐ明朝" panose="02020600040205080304" pitchFamily="18" charset="-128"/>
                <a:ea typeface="ＭＳ Ｐ明朝" panose="02020600040205080304" pitchFamily="18" charset="-128"/>
              </a:rPr>
              <a:t>大きな被害が発生した場合などの緊急時には、大使館から通常の領事メールと同様にメールで安否照会メールを送信させていただきます。メールに添付されたアンケートにお答え頂くことで、大使館でデータをとりまとめ、以後の情報提供等に役立てることができます。</a:t>
            </a:r>
            <a:endParaRPr lang="en-US" altLang="ja-JP" sz="1200" dirty="0">
              <a:latin typeface="ＭＳ Ｐ明朝" panose="02020600040205080304" pitchFamily="18" charset="-128"/>
              <a:ea typeface="ＭＳ Ｐ明朝" panose="02020600040205080304" pitchFamily="18" charset="-128"/>
            </a:endParaRPr>
          </a:p>
          <a:p>
            <a:r>
              <a:rPr lang="ja-JP" altLang="en-US" sz="1200" dirty="0" smtClean="0">
                <a:latin typeface="ＭＳ Ｐ明朝" panose="02020600040205080304" pitchFamily="18" charset="-128"/>
                <a:ea typeface="ＭＳ Ｐ明朝" panose="02020600040205080304" pitchFamily="18" charset="-128"/>
              </a:rPr>
              <a:t>本年度中に、安否</a:t>
            </a:r>
            <a:r>
              <a:rPr lang="ja-JP" altLang="en-US" sz="1200" dirty="0">
                <a:latin typeface="ＭＳ Ｐ明朝" panose="02020600040205080304" pitchFamily="18" charset="-128"/>
                <a:ea typeface="ＭＳ Ｐ明朝" panose="02020600040205080304" pitchFamily="18" charset="-128"/>
              </a:rPr>
              <a:t>照会メール訓練を実施する予定ですので、その際はご協力の程、よろしくお願いいたします。</a:t>
            </a:r>
            <a:endParaRPr lang="en-US" altLang="ja-JP" sz="12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96240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今年、実際にあった一つの成功例をご紹介します。</a:t>
            </a:r>
            <a:endParaRPr lang="en-US" altLang="ja-JP" dirty="0">
              <a:ea typeface="ＭＳ Ｐ明朝" pitchFamily="18" charset="-128"/>
            </a:endParaRPr>
          </a:p>
          <a:p>
            <a:r>
              <a:rPr lang="ja-JP" altLang="en-US" dirty="0" smtClean="0">
                <a:ea typeface="ＭＳ Ｐ明朝" pitchFamily="18" charset="-128"/>
              </a:rPr>
              <a:t>昨年の安全対策連絡協議会に参加していただいた在留邦人の方から、</a:t>
            </a:r>
            <a:r>
              <a:rPr lang="ja-JP" altLang="en-US" dirty="0">
                <a:ea typeface="ＭＳ Ｐ明朝" pitchFamily="18" charset="-128"/>
              </a:rPr>
              <a:t>「リガ駅近くの地下道を通りかかった際、通行人の背後からパックパックのチャックを開けて、本人に気づかれると、悪びれもなく「チャックが開いていたよ。」などとごまかしている女性３人組のスリグループを見かけました。」と当館に情報</a:t>
            </a:r>
            <a:r>
              <a:rPr lang="ja-JP" altLang="en-US" dirty="0" smtClean="0">
                <a:ea typeface="ＭＳ Ｐ明朝" pitchFamily="18" charset="-128"/>
              </a:rPr>
              <a:t>提供がありました。</a:t>
            </a:r>
            <a:r>
              <a:rPr lang="ja-JP" altLang="en-US" dirty="0">
                <a:ea typeface="ＭＳ Ｐ明朝" pitchFamily="18" charset="-128"/>
              </a:rPr>
              <a:t>当館は直ちに、旅行者を含めたすべての在留邦人に領事メールを発出して注意喚起を行うとともに、ラトビア国家警察に犯罪目撃情報の提供を行いました</a:t>
            </a:r>
            <a:r>
              <a:rPr lang="ja-JP" altLang="en-US" dirty="0" smtClean="0">
                <a:ea typeface="ＭＳ Ｐ明朝" pitchFamily="18" charset="-128"/>
              </a:rPr>
              <a:t>。</a:t>
            </a:r>
            <a:endParaRPr lang="en-US" altLang="ja-JP" dirty="0" smtClean="0">
              <a:ea typeface="ＭＳ Ｐ明朝" pitchFamily="18" charset="-128"/>
            </a:endParaRPr>
          </a:p>
          <a:p>
            <a:r>
              <a:rPr lang="ja-JP" altLang="en-US" dirty="0" smtClean="0">
                <a:ea typeface="ＭＳ Ｐ明朝" pitchFamily="18" charset="-128"/>
              </a:rPr>
              <a:t>する</a:t>
            </a:r>
            <a:r>
              <a:rPr lang="ja-JP" altLang="en-US" dirty="0">
                <a:ea typeface="ＭＳ Ｐ明朝" pitchFamily="18" charset="-128"/>
              </a:rPr>
              <a:t>と、その後、当地を訪れていた旅行者の方から、「リガ駅近くの地下道で、すぐ後ろを歩いている女性３人組に、リュックのチャックを開けてられているのに気づきました。大使館の注意喚起メールを読んでいたのですぐにスリだと気づき、被害に遭わずに済みました。」という</a:t>
            </a:r>
            <a:r>
              <a:rPr lang="ja-JP" altLang="en-US" dirty="0" smtClean="0">
                <a:ea typeface="ＭＳ Ｐ明朝" pitchFamily="18" charset="-128"/>
              </a:rPr>
              <a:t>内容がＳＮＳに投稿されました。</a:t>
            </a:r>
            <a:endParaRPr lang="en-US" altLang="ja-JP" dirty="0" smtClean="0">
              <a:ea typeface="ＭＳ Ｐ明朝" pitchFamily="18" charset="-128"/>
            </a:endParaRPr>
          </a:p>
          <a:p>
            <a:r>
              <a:rPr lang="ja-JP" altLang="en-US" dirty="0" smtClean="0">
                <a:ea typeface="ＭＳ Ｐ明朝" pitchFamily="18" charset="-128"/>
              </a:rPr>
              <a:t>まさに</a:t>
            </a:r>
            <a:r>
              <a:rPr lang="ja-JP" altLang="en-US" dirty="0">
                <a:ea typeface="ＭＳ Ｐ明朝" pitchFamily="18" charset="-128"/>
              </a:rPr>
              <a:t>、在留邦人と大使館がチームとなって犯罪を未然防止できた好事例として、ご紹介させていただきます。</a:t>
            </a:r>
            <a:endParaRPr lang="en-US" altLang="ja-JP" dirty="0">
              <a:ea typeface="ＭＳ Ｐ明朝" pitchFamily="18" charset="-128"/>
            </a:endParaRPr>
          </a:p>
          <a:p>
            <a:r>
              <a:rPr lang="ja-JP" altLang="en-US" dirty="0">
                <a:ea typeface="ＭＳ Ｐ明朝" pitchFamily="18" charset="-128"/>
              </a:rPr>
              <a:t>余談ですが、その後、女性</a:t>
            </a:r>
            <a:r>
              <a:rPr lang="ja-JP" altLang="en-US" dirty="0" smtClean="0">
                <a:ea typeface="ＭＳ Ｐ明朝" pitchFamily="18" charset="-128"/>
              </a:rPr>
              <a:t>３人組のスリは</a:t>
            </a:r>
            <a:r>
              <a:rPr lang="ja-JP" altLang="en-US" dirty="0">
                <a:ea typeface="ＭＳ Ｐ明朝" pitchFamily="18" charset="-128"/>
              </a:rPr>
              <a:t>、ラトビア国家警察によって逮捕されました。押収品からは、５０点近くの被害者不明の財布が見つかったとのことです。</a:t>
            </a:r>
            <a:endParaRPr lang="en-US" altLang="ja-JP" dirty="0">
              <a:ea typeface="ＭＳ Ｐ明朝" pitchFamily="18" charset="-128"/>
            </a:endParaRPr>
          </a:p>
          <a:p>
            <a:r>
              <a:rPr lang="ja-JP" altLang="en-US" dirty="0">
                <a:ea typeface="ＭＳ Ｐ明朝" pitchFamily="18" charset="-128"/>
              </a:rPr>
              <a:t>是非、一緒に力を合わせて、犯罪等の危険から、安全な暮らしを守っていきましょう。</a:t>
            </a:r>
            <a:endParaRPr lang="en-US" altLang="ja-JP" dirty="0">
              <a:ea typeface="ＭＳ Ｐ明朝" pitchFamily="18" charset="-128"/>
            </a:endParaRPr>
          </a:p>
        </p:txBody>
      </p:sp>
    </p:spTree>
    <p:extLst>
      <p:ext uri="{BB962C8B-B14F-4D97-AF65-F5344CB8AC3E}">
        <p14:creationId xmlns:p14="http://schemas.microsoft.com/office/powerpoint/2010/main" val="2056491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sz="1200" dirty="0"/>
              <a:t>商用便がある間に、出国用航空券を手配して出国していただくことが基本です。また、大使館に避難される場合は、大使館に備蓄されている水・食料等には限りがありますので、可能な限り、ご自身で水、食料を携行してください。</a:t>
            </a:r>
          </a:p>
        </p:txBody>
      </p:sp>
    </p:spTree>
    <p:extLst>
      <p:ext uri="{BB962C8B-B14F-4D97-AF65-F5344CB8AC3E}">
        <p14:creationId xmlns:p14="http://schemas.microsoft.com/office/powerpoint/2010/main" val="3819168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お越しの皆様は既に在留届けを届け出済みのことと思いますが、忘れがちなのが帰国や引っ越し、連絡先の変更等の際は、速やかに在留届の変更届・帰国届の提出をお願いします。緊急時には誰と連絡がとれ、誰ととれていないのかをこのデータを元に行うため、誤ったデータが登録されていると、安否確認に支障が生じることがあります。</a:t>
            </a:r>
          </a:p>
        </p:txBody>
      </p:sp>
    </p:spTree>
    <p:extLst>
      <p:ext uri="{BB962C8B-B14F-4D97-AF65-F5344CB8AC3E}">
        <p14:creationId xmlns:p14="http://schemas.microsoft.com/office/powerpoint/2010/main" val="195240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たびレジについてのご案内です。</a:t>
            </a:r>
            <a:endParaRPr kumimoji="1" lang="en-US" altLang="ja-JP" dirty="0"/>
          </a:p>
          <a:p>
            <a:r>
              <a:rPr kumimoji="1" lang="ja-JP" altLang="en-US" dirty="0" err="1"/>
              <a:t>たび</a:t>
            </a:r>
            <a:r>
              <a:rPr kumimoji="1" lang="ja-JP" altLang="en-US" dirty="0"/>
              <a:t>レジは海外渡航者向けの海外安全情報配信サービスです。</a:t>
            </a:r>
          </a:p>
        </p:txBody>
      </p:sp>
    </p:spTree>
    <p:extLst>
      <p:ext uri="{BB962C8B-B14F-4D97-AF65-F5344CB8AC3E}">
        <p14:creationId xmlns:p14="http://schemas.microsoft.com/office/powerpoint/2010/main" val="1592737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ラトビア以外の国に行く場合は、必ず、たびレジに登録してください。選択した国の大使館から情報が届きます。日本との往復の際には、乗り換えの国（フィンランド、ドイツなど）の登録も忘れずにお願いします。</a:t>
            </a:r>
          </a:p>
          <a:p>
            <a:endParaRPr kumimoji="1" lang="ja-JP" altLang="en-US" dirty="0"/>
          </a:p>
        </p:txBody>
      </p:sp>
    </p:spTree>
    <p:extLst>
      <p:ext uri="{BB962C8B-B14F-4D97-AF65-F5344CB8AC3E}">
        <p14:creationId xmlns:p14="http://schemas.microsoft.com/office/powerpoint/2010/main" val="2845554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また、当館のホームページの治安情報についても、定期的に情報を更新しているため，ご確認ください。ご質問、ご意見などあれば、ご連絡をお願いいたします。</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xfrm>
            <a:off x="762000" y="744538"/>
            <a:ext cx="5273675" cy="3725862"/>
          </a:xfrm>
          <a:ln/>
        </p:spPr>
      </p:sp>
      <p:sp>
        <p:nvSpPr>
          <p:cNvPr id="593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この安全対策連絡協議会は定期的に実施致します。みなさまからの情報を共有できる貴重な機会ですので、情報提供へのご協力をお願いします。</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762000" y="744538"/>
            <a:ext cx="5273675" cy="3725862"/>
          </a:xfrm>
          <a:ln/>
        </p:spPr>
      </p:sp>
      <p:sp>
        <p:nvSpPr>
          <p:cNvPr id="91139" name="Rectangle 3"/>
          <p:cNvSpPr>
            <a:spLocks noGrp="1" noChangeArrowheads="1"/>
          </p:cNvSpPr>
          <p:nvPr>
            <p:ph type="body" idx="1"/>
          </p:nvPr>
        </p:nvSpPr>
        <p:spPr>
          <a:xfrm>
            <a:off x="680891" y="4716463"/>
            <a:ext cx="5439100" cy="44688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ea typeface="ＭＳ Ｐ明朝" pitchFamily="18" charset="-128"/>
              </a:rPr>
              <a:t>何かご不明な点や困りごと等あればお気軽にご連絡ください。</a:t>
            </a:r>
            <a:endParaRPr lang="en-US" altLang="ja-JP" dirty="0">
              <a:ea typeface="ＭＳ Ｐ明朝" pitchFamily="18"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xfrm>
            <a:off x="762000" y="744538"/>
            <a:ext cx="5273675" cy="3725862"/>
          </a:xfrm>
          <a:ln/>
        </p:spPr>
      </p:sp>
      <p:sp>
        <p:nvSpPr>
          <p:cNvPr id="593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ＭＳ Ｐ明朝" pitchFamily="18" charset="-128"/>
            </a:endParaRPr>
          </a:p>
        </p:txBody>
      </p:sp>
    </p:spTree>
    <p:extLst>
      <p:ext uri="{BB962C8B-B14F-4D97-AF65-F5344CB8AC3E}">
        <p14:creationId xmlns:p14="http://schemas.microsoft.com/office/powerpoint/2010/main" val="388536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a typeface="ＭＳ Ｐ明朝" pitchFamily="18" charset="-128"/>
              </a:rPr>
              <a:t>それでは本日の説明の一連の流れはスライドのとおりです。</a:t>
            </a:r>
            <a:endParaRPr lang="en-US" altLang="ja-JP" dirty="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ご覧の通り、世界情勢は不透明な状況が続いており、いつ、どこで何が起きるかは予測できません。</a:t>
            </a:r>
            <a:endParaRPr kumimoji="1" lang="en-US" altLang="ja-JP" dirty="0"/>
          </a:p>
          <a:p>
            <a:r>
              <a:rPr kumimoji="1" lang="ja-JP" altLang="en-US" dirty="0"/>
              <a:t>そのため、平時からの備えが重要です。</a:t>
            </a:r>
          </a:p>
        </p:txBody>
      </p:sp>
    </p:spTree>
    <p:extLst>
      <p:ext uri="{BB962C8B-B14F-4D97-AF65-F5344CB8AC3E}">
        <p14:creationId xmlns:p14="http://schemas.microsoft.com/office/powerpoint/2010/main" val="2255605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本年中の世界のテロ発生件数はご覧の通りです。ラトビア国家保安局発表のラトビア国内におけるテロリスク評価は、４段階中、最も低いレベルとされていますが、欧州でも、テロは発生しています。</a:t>
            </a:r>
          </a:p>
        </p:txBody>
      </p:sp>
    </p:spTree>
    <p:extLst>
      <p:ext uri="{BB962C8B-B14F-4D97-AF65-F5344CB8AC3E}">
        <p14:creationId xmlns:p14="http://schemas.microsoft.com/office/powerpoint/2010/main" val="3433599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ea typeface="ＭＳ Ｐ明朝" pitchFamily="18" charset="-128"/>
              </a:rPr>
              <a:t>続いて一般犯罪です。こちらは</a:t>
            </a:r>
            <a:r>
              <a:rPr lang="en-US" altLang="ja-JP" dirty="0">
                <a:ea typeface="ＭＳ Ｐ明朝" pitchFamily="18" charset="-128"/>
              </a:rPr>
              <a:t>Eurostat</a:t>
            </a:r>
            <a:r>
              <a:rPr lang="ja-JP" altLang="en-US" dirty="0">
                <a:ea typeface="ＭＳ Ｐ明朝" pitchFamily="18" charset="-128"/>
              </a:rPr>
              <a:t>による人口１０万人あたりの主な犯罪発生件数の表です。</a:t>
            </a:r>
            <a:endParaRPr lang="en-US" altLang="ja-JP" dirty="0">
              <a:ea typeface="ＭＳ Ｐ明朝" pitchFamily="18" charset="-128"/>
            </a:endParaRPr>
          </a:p>
          <a:p>
            <a:r>
              <a:rPr lang="ja-JP" altLang="en-US" dirty="0">
                <a:ea typeface="ＭＳ Ｐ明朝" pitchFamily="18" charset="-128"/>
              </a:rPr>
              <a:t>ヨーロッパ全体で比較すると、ラトビアの犯罪は平均の半分程度であることが分かります。</a:t>
            </a:r>
            <a:endParaRPr lang="en-US" altLang="ja-JP" baseline="0" dirty="0">
              <a:ea typeface="ＭＳ Ｐ明朝" pitchFamily="18" charset="-128"/>
            </a:endParaRPr>
          </a:p>
          <a:p>
            <a:endParaRPr lang="en-US" altLang="ja-JP" baseline="0" dirty="0">
              <a:ea typeface="ＭＳ Ｐ明朝" pitchFamily="18" charset="-128"/>
            </a:endParaRPr>
          </a:p>
          <a:p>
            <a:r>
              <a:rPr lang="en-US" altLang="ja-JP" baseline="0" dirty="0">
                <a:ea typeface="ＭＳ Ｐ明朝" pitchFamily="18" charset="-128"/>
              </a:rPr>
              <a:t>https://ec.europa.eu/eurostat/statistics-explained/index.php?title=Crime_statistics#intentional_homicides_in_the_EU_in_2022</a:t>
            </a:r>
            <a:endParaRPr lang="en-US" altLang="ja-JP" dirty="0">
              <a:ea typeface="ＭＳ Ｐ明朝" pitchFamily="18" charset="-128"/>
            </a:endParaRPr>
          </a:p>
        </p:txBody>
      </p:sp>
    </p:spTree>
    <p:extLst>
      <p:ext uri="{BB962C8B-B14F-4D97-AF65-F5344CB8AC3E}">
        <p14:creationId xmlns:p14="http://schemas.microsoft.com/office/powerpoint/2010/main" val="291558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258">
              <a:defRPr/>
            </a:pPr>
            <a:r>
              <a:rPr lang="ja-JP" altLang="en-US" dirty="0">
                <a:ea typeface="ＭＳ Ｐ明朝" pitchFamily="18" charset="-128"/>
              </a:rPr>
              <a:t>ところが、殺人のみに限定すると、なんとラトビアはヨーロッパで一番多く発生している国となります。</a:t>
            </a:r>
            <a:endParaRPr lang="en-US" altLang="ja-JP" dirty="0">
              <a:ea typeface="ＭＳ Ｐ明朝" pitchFamily="18" charset="-128"/>
            </a:endParaRPr>
          </a:p>
        </p:txBody>
      </p:sp>
    </p:spTree>
    <p:extLst>
      <p:ext uri="{BB962C8B-B14F-4D97-AF65-F5344CB8AC3E}">
        <p14:creationId xmlns:p14="http://schemas.microsoft.com/office/powerpoint/2010/main" val="232311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xfrm>
            <a:off x="762000" y="744538"/>
            <a:ext cx="5273675" cy="3725862"/>
          </a:xfrm>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ja-JP" altLang="en-US" sz="1050" b="0" dirty="0">
                <a:latin typeface="ＭＳ 明朝" panose="02020609040205080304" pitchFamily="17" charset="-128"/>
                <a:ea typeface="ＭＳ 明朝" panose="02020609040205080304" pitchFamily="17" charset="-128"/>
              </a:rPr>
              <a:t>また、日本と人口比での比較を行うと（２０２３年）</a:t>
            </a:r>
            <a:endParaRPr lang="en-US" altLang="ja-JP" sz="1050" b="0" dirty="0">
              <a:latin typeface="ＭＳ 明朝" panose="02020609040205080304" pitchFamily="17" charset="-128"/>
              <a:ea typeface="ＭＳ 明朝" panose="02020609040205080304" pitchFamily="17" charset="-128"/>
            </a:endParaRPr>
          </a:p>
          <a:p>
            <a:pPr algn="l"/>
            <a:r>
              <a:rPr lang="ja-JP" altLang="en-US" sz="1050" b="0" dirty="0">
                <a:latin typeface="ＭＳ 明朝" panose="02020609040205080304" pitchFamily="17" charset="-128"/>
                <a:ea typeface="ＭＳ 明朝" panose="02020609040205080304" pitchFamily="17" charset="-128"/>
              </a:rPr>
              <a:t>殺人は</a:t>
            </a:r>
            <a:r>
              <a:rPr lang="ja-JP" altLang="en-US" sz="1050" b="0" dirty="0" smtClean="0">
                <a:solidFill>
                  <a:srgbClr val="FF0000"/>
                </a:solidFill>
                <a:latin typeface="ＭＳ 明朝" panose="02020609040205080304" pitchFamily="17" charset="-128"/>
                <a:ea typeface="ＭＳ 明朝" panose="02020609040205080304" pitchFamily="17" charset="-128"/>
              </a:rPr>
              <a:t>５．１</a:t>
            </a:r>
            <a:r>
              <a:rPr lang="ja-JP" altLang="en-US" sz="1050" b="0" dirty="0" smtClean="0">
                <a:latin typeface="ＭＳ 明朝" panose="02020609040205080304" pitchFamily="17" charset="-128"/>
                <a:ea typeface="ＭＳ 明朝" panose="02020609040205080304" pitchFamily="17" charset="-128"/>
              </a:rPr>
              <a:t>倍、強制性行は３</a:t>
            </a:r>
            <a:r>
              <a:rPr lang="ja-JP" altLang="en-US" sz="1050" b="0" dirty="0">
                <a:solidFill>
                  <a:srgbClr val="FF0000"/>
                </a:solidFill>
                <a:latin typeface="ＭＳ 明朝" panose="02020609040205080304" pitchFamily="17" charset="-128"/>
                <a:ea typeface="ＭＳ 明朝" panose="02020609040205080304" pitchFamily="17" charset="-128"/>
              </a:rPr>
              <a:t>．０</a:t>
            </a:r>
            <a:r>
              <a:rPr lang="ja-JP" altLang="en-US" sz="1050" b="0" dirty="0">
                <a:latin typeface="ＭＳ 明朝" panose="02020609040205080304" pitchFamily="17" charset="-128"/>
                <a:ea typeface="ＭＳ 明朝" panose="02020609040205080304" pitchFamily="17" charset="-128"/>
              </a:rPr>
              <a:t>倍、強盗は</a:t>
            </a:r>
            <a:r>
              <a:rPr lang="ja-JP" altLang="en-US" sz="1050" b="0" dirty="0">
                <a:solidFill>
                  <a:srgbClr val="FF0000"/>
                </a:solidFill>
                <a:latin typeface="ＭＳ 明朝" panose="02020609040205080304" pitchFamily="17" charset="-128"/>
                <a:ea typeface="ＭＳ 明朝" panose="02020609040205080304" pitchFamily="17" charset="-128"/>
              </a:rPr>
              <a:t>１５．６</a:t>
            </a:r>
            <a:r>
              <a:rPr lang="ja-JP" altLang="en-US" sz="1050" b="0" dirty="0">
                <a:latin typeface="ＭＳ 明朝" panose="02020609040205080304" pitchFamily="17" charset="-128"/>
                <a:ea typeface="ＭＳ 明朝" panose="02020609040205080304" pitchFamily="17" charset="-128"/>
              </a:rPr>
              <a:t>倍</a:t>
            </a:r>
            <a:endParaRPr lang="en-US" altLang="ja-JP" sz="1050" b="0" dirty="0">
              <a:latin typeface="ＭＳ 明朝" panose="02020609040205080304" pitchFamily="17" charset="-128"/>
              <a:ea typeface="ＭＳ 明朝" panose="02020609040205080304" pitchFamily="17" charset="-128"/>
            </a:endParaRPr>
          </a:p>
          <a:p>
            <a:pPr algn="l"/>
            <a:r>
              <a:rPr lang="ja-JP" altLang="en-US" sz="1050" b="0" dirty="0">
                <a:latin typeface="ＭＳ 明朝" panose="02020609040205080304" pitchFamily="17" charset="-128"/>
                <a:ea typeface="ＭＳ 明朝" panose="02020609040205080304" pitchFamily="17" charset="-128"/>
              </a:rPr>
              <a:t>多く発生しています。</a:t>
            </a:r>
            <a:endParaRPr lang="en-US" altLang="ja-JP" sz="1050" b="0" dirty="0">
              <a:latin typeface="ＭＳ 明朝" panose="02020609040205080304" pitchFamily="17" charset="-128"/>
              <a:ea typeface="ＭＳ 明朝" panose="02020609040205080304" pitchFamily="17" charset="-128"/>
            </a:endParaRPr>
          </a:p>
          <a:p>
            <a:endParaRPr lang="en-US" altLang="ja-JP" sz="1050" dirty="0">
              <a:ea typeface="ＭＳ Ｐ明朝" pitchFamily="18" charset="-128"/>
            </a:endParaRPr>
          </a:p>
        </p:txBody>
      </p:sp>
    </p:spTree>
    <p:extLst>
      <p:ext uri="{BB962C8B-B14F-4D97-AF65-F5344CB8AC3E}">
        <p14:creationId xmlns:p14="http://schemas.microsoft.com/office/powerpoint/2010/main" val="82322987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4262" y="2236950"/>
            <a:ext cx="8661639" cy="1543526"/>
          </a:xfrm>
        </p:spPr>
        <p:txBody>
          <a:bodyPr/>
          <a:lstStyle>
            <a:lvl1pPr>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1528525" y="4080510"/>
            <a:ext cx="7133114" cy="1840230"/>
          </a:xfrm>
        </p:spPr>
        <p:txBody>
          <a:bodyPr/>
          <a:lstStyle>
            <a:lvl1pPr marL="0" indent="0" algn="ctr">
              <a:buNone/>
              <a:defRPr>
                <a:solidFill>
                  <a:schemeClr val="tx1">
                    <a:tint val="75000"/>
                  </a:schemeClr>
                </a:solidFill>
              </a:defRPr>
            </a:lvl1pPr>
            <a:lvl2pPr marL="496132" indent="0" algn="ctr">
              <a:buNone/>
              <a:defRPr>
                <a:solidFill>
                  <a:schemeClr val="tx1">
                    <a:tint val="75000"/>
                  </a:schemeClr>
                </a:solidFill>
              </a:defRPr>
            </a:lvl2pPr>
            <a:lvl3pPr marL="992264" indent="0" algn="ctr">
              <a:buNone/>
              <a:defRPr>
                <a:solidFill>
                  <a:schemeClr val="tx1">
                    <a:tint val="75000"/>
                  </a:schemeClr>
                </a:solidFill>
              </a:defRPr>
            </a:lvl3pPr>
            <a:lvl4pPr marL="1488395" indent="0" algn="ctr">
              <a:buNone/>
              <a:defRPr>
                <a:solidFill>
                  <a:schemeClr val="tx1">
                    <a:tint val="75000"/>
                  </a:schemeClr>
                </a:solidFill>
              </a:defRPr>
            </a:lvl4pPr>
            <a:lvl5pPr marL="1984522" indent="0" algn="ctr">
              <a:buNone/>
              <a:defRPr>
                <a:solidFill>
                  <a:schemeClr val="tx1">
                    <a:tint val="75000"/>
                  </a:schemeClr>
                </a:solidFill>
              </a:defRPr>
            </a:lvl5pPr>
            <a:lvl6pPr marL="2480657" indent="0" algn="ctr">
              <a:buNone/>
              <a:defRPr>
                <a:solidFill>
                  <a:schemeClr val="tx1">
                    <a:tint val="75000"/>
                  </a:schemeClr>
                </a:solidFill>
              </a:defRPr>
            </a:lvl6pPr>
            <a:lvl7pPr marL="2976784" indent="0" algn="ctr">
              <a:buNone/>
              <a:defRPr>
                <a:solidFill>
                  <a:schemeClr val="tx1">
                    <a:tint val="75000"/>
                  </a:schemeClr>
                </a:solidFill>
              </a:defRPr>
            </a:lvl7pPr>
            <a:lvl8pPr marL="3472917" indent="0" algn="ctr">
              <a:buNone/>
              <a:defRPr>
                <a:solidFill>
                  <a:schemeClr val="tx1">
                    <a:tint val="75000"/>
                  </a:schemeClr>
                </a:solidFill>
              </a:defRPr>
            </a:lvl8pPr>
            <a:lvl9pPr marL="3969049"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1511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8892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87868" y="288416"/>
            <a:ext cx="2292787" cy="6144101"/>
          </a:xfrm>
        </p:spPr>
        <p:txBody>
          <a:bodyPr vert="eaVert"/>
          <a:lstStyle>
            <a:lvl1pPr>
              <a:defRPr/>
            </a:lvl1pPr>
          </a:lstStyle>
          <a:p>
            <a:r>
              <a:rPr kumimoji="1" lang="ja-JP" altLang="en-US" dirty="0"/>
              <a:t>マスター タイトルの書式設定</a:t>
            </a:r>
          </a:p>
        </p:txBody>
      </p:sp>
      <p:sp>
        <p:nvSpPr>
          <p:cNvPr id="3" name="縦書きテキスト プレースホルダー 2"/>
          <p:cNvSpPr>
            <a:spLocks noGrp="1"/>
          </p:cNvSpPr>
          <p:nvPr>
            <p:ph type="body" orient="vert" idx="1"/>
          </p:nvPr>
        </p:nvSpPr>
        <p:spPr>
          <a:xfrm>
            <a:off x="509508" y="288416"/>
            <a:ext cx="6708524" cy="6144101"/>
          </a:xfrm>
        </p:spPr>
        <p:txBody>
          <a:bodyPr vert="eaVert"/>
          <a:lstStyle>
            <a:lvl1pPr>
              <a:defRPr/>
            </a:lvl1pPr>
            <a:lvl2pPr>
              <a:defRPr/>
            </a:lvl2pPr>
            <a:lvl3pPr>
              <a:defRPr/>
            </a:lvl3pPr>
            <a:lvl4pPr>
              <a:defRPr/>
            </a:lvl4pPr>
            <a:lvl5pPr>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4027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a:defRPr/>
            </a:lvl1pPr>
            <a:lvl2pPr>
              <a:defRPr/>
            </a:lvl2pPr>
            <a:lvl3pPr>
              <a:defRPr/>
            </a:lvl3pPr>
            <a:lvl4pPr>
              <a:defRPr/>
            </a:lvl4pPr>
            <a:lvl5pPr>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970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4952" y="4627291"/>
            <a:ext cx="8661639" cy="1430179"/>
          </a:xfrm>
        </p:spPr>
        <p:txBody>
          <a:bodyPr anchor="t"/>
          <a:lstStyle>
            <a:lvl1pPr algn="l">
              <a:defRPr sz="4300" b="1"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04952" y="3052049"/>
            <a:ext cx="8661639" cy="1575196"/>
          </a:xfrm>
        </p:spPr>
        <p:txBody>
          <a:bodyPr anchor="b"/>
          <a:lstStyle>
            <a:lvl1pPr marL="0" indent="0">
              <a:buNone/>
              <a:defRPr sz="2200">
                <a:solidFill>
                  <a:schemeClr val="tx1">
                    <a:tint val="75000"/>
                  </a:schemeClr>
                </a:solidFill>
              </a:defRPr>
            </a:lvl1pPr>
            <a:lvl2pPr marL="496132" indent="0">
              <a:buNone/>
              <a:defRPr sz="2000">
                <a:solidFill>
                  <a:schemeClr val="tx1">
                    <a:tint val="75000"/>
                  </a:schemeClr>
                </a:solidFill>
              </a:defRPr>
            </a:lvl2pPr>
            <a:lvl3pPr marL="992264" indent="0">
              <a:buNone/>
              <a:defRPr sz="1700">
                <a:solidFill>
                  <a:schemeClr val="tx1">
                    <a:tint val="75000"/>
                  </a:schemeClr>
                </a:solidFill>
              </a:defRPr>
            </a:lvl3pPr>
            <a:lvl4pPr marL="1488395" indent="0">
              <a:buNone/>
              <a:defRPr sz="1500">
                <a:solidFill>
                  <a:schemeClr val="tx1">
                    <a:tint val="75000"/>
                  </a:schemeClr>
                </a:solidFill>
              </a:defRPr>
            </a:lvl4pPr>
            <a:lvl5pPr marL="1984522" indent="0">
              <a:buNone/>
              <a:defRPr sz="1500">
                <a:solidFill>
                  <a:schemeClr val="tx1">
                    <a:tint val="75000"/>
                  </a:schemeClr>
                </a:solidFill>
              </a:defRPr>
            </a:lvl5pPr>
            <a:lvl6pPr marL="2480657" indent="0">
              <a:buNone/>
              <a:defRPr sz="1500">
                <a:solidFill>
                  <a:schemeClr val="tx1">
                    <a:tint val="75000"/>
                  </a:schemeClr>
                </a:solidFill>
              </a:defRPr>
            </a:lvl6pPr>
            <a:lvl7pPr marL="2976784" indent="0">
              <a:buNone/>
              <a:defRPr sz="1500">
                <a:solidFill>
                  <a:schemeClr val="tx1">
                    <a:tint val="75000"/>
                  </a:schemeClr>
                </a:solidFill>
              </a:defRPr>
            </a:lvl7pPr>
            <a:lvl8pPr marL="3472917" indent="0">
              <a:buNone/>
              <a:defRPr sz="1500">
                <a:solidFill>
                  <a:schemeClr val="tx1">
                    <a:tint val="75000"/>
                  </a:schemeClr>
                </a:solidFill>
              </a:defRPr>
            </a:lvl8pPr>
            <a:lvl9pPr marL="3969049" indent="0">
              <a:buNone/>
              <a:defRPr sz="15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9326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a:t>マスター タイトルの書式設定</a:t>
            </a:r>
          </a:p>
        </p:txBody>
      </p:sp>
      <p:sp>
        <p:nvSpPr>
          <p:cNvPr id="3" name="コンテンツ プレースホルダー 2"/>
          <p:cNvSpPr>
            <a:spLocks noGrp="1"/>
          </p:cNvSpPr>
          <p:nvPr>
            <p:ph sz="half" idx="1"/>
          </p:nvPr>
        </p:nvSpPr>
        <p:spPr>
          <a:xfrm>
            <a:off x="509508" y="1680256"/>
            <a:ext cx="4500655" cy="475226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5180003" y="1680256"/>
            <a:ext cx="4500655" cy="475226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7105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509508" y="1611869"/>
            <a:ext cx="4502425" cy="671750"/>
          </a:xfrm>
        </p:spPr>
        <p:txBody>
          <a:bodyPr anchor="b"/>
          <a:lstStyle>
            <a:lvl1pPr marL="0" indent="0">
              <a:buNone/>
              <a:defRPr sz="2600" b="1"/>
            </a:lvl1pPr>
            <a:lvl2pPr marL="496132" indent="0">
              <a:buNone/>
              <a:defRPr sz="2200" b="1"/>
            </a:lvl2pPr>
            <a:lvl3pPr marL="992264" indent="0">
              <a:buNone/>
              <a:defRPr sz="2000" b="1"/>
            </a:lvl3pPr>
            <a:lvl4pPr marL="1488395" indent="0">
              <a:buNone/>
              <a:defRPr sz="1700" b="1"/>
            </a:lvl4pPr>
            <a:lvl5pPr marL="1984522" indent="0">
              <a:buNone/>
              <a:defRPr sz="1700" b="1"/>
            </a:lvl5pPr>
            <a:lvl6pPr marL="2480657" indent="0">
              <a:buNone/>
              <a:defRPr sz="1700" b="1"/>
            </a:lvl6pPr>
            <a:lvl7pPr marL="2976784" indent="0">
              <a:buNone/>
              <a:defRPr sz="1700" b="1"/>
            </a:lvl7pPr>
            <a:lvl8pPr marL="3472917" indent="0">
              <a:buNone/>
              <a:defRPr sz="1700" b="1"/>
            </a:lvl8pPr>
            <a:lvl9pPr marL="3969049" indent="0">
              <a:buNone/>
              <a:defRPr sz="17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509508" y="2283619"/>
            <a:ext cx="4502425" cy="414885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5176466" y="1611869"/>
            <a:ext cx="4504194" cy="671750"/>
          </a:xfrm>
        </p:spPr>
        <p:txBody>
          <a:bodyPr anchor="b"/>
          <a:lstStyle>
            <a:lvl1pPr marL="0" indent="0">
              <a:buNone/>
              <a:defRPr sz="2600" b="1"/>
            </a:lvl1pPr>
            <a:lvl2pPr marL="496132" indent="0">
              <a:buNone/>
              <a:defRPr sz="2200" b="1"/>
            </a:lvl2pPr>
            <a:lvl3pPr marL="992264" indent="0">
              <a:buNone/>
              <a:defRPr sz="2000" b="1"/>
            </a:lvl3pPr>
            <a:lvl4pPr marL="1488395" indent="0">
              <a:buNone/>
              <a:defRPr sz="1700" b="1"/>
            </a:lvl4pPr>
            <a:lvl5pPr marL="1984522" indent="0">
              <a:buNone/>
              <a:defRPr sz="1700" b="1"/>
            </a:lvl5pPr>
            <a:lvl6pPr marL="2480657" indent="0">
              <a:buNone/>
              <a:defRPr sz="1700" b="1"/>
            </a:lvl6pPr>
            <a:lvl7pPr marL="2976784" indent="0">
              <a:buNone/>
              <a:defRPr sz="1700" b="1"/>
            </a:lvl7pPr>
            <a:lvl8pPr marL="3472917" indent="0">
              <a:buNone/>
              <a:defRPr sz="1700" b="1"/>
            </a:lvl8pPr>
            <a:lvl9pPr marL="3969049" indent="0">
              <a:buNone/>
              <a:defRPr sz="1700" b="1"/>
            </a:lvl9pPr>
          </a:lstStyle>
          <a:p>
            <a:pPr lvl="0"/>
            <a:r>
              <a:rPr kumimoji="1" lang="ja-JP" altLang="en-US" dirty="0"/>
              <a:t>マスター テキストの書式設定</a:t>
            </a:r>
          </a:p>
        </p:txBody>
      </p:sp>
      <p:sp>
        <p:nvSpPr>
          <p:cNvPr id="6" name="コンテンツ プレースホルダー 5"/>
          <p:cNvSpPr>
            <a:spLocks noGrp="1"/>
          </p:cNvSpPr>
          <p:nvPr>
            <p:ph sz="quarter" idx="4"/>
          </p:nvPr>
        </p:nvSpPr>
        <p:spPr>
          <a:xfrm>
            <a:off x="5176466" y="2283619"/>
            <a:ext cx="4504194" cy="414885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0016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6059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1280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9557" y="286702"/>
            <a:ext cx="3352493" cy="1220153"/>
          </a:xfrm>
        </p:spPr>
        <p:txBody>
          <a:bodyPr anchor="b"/>
          <a:lstStyle>
            <a:lvl1pPr algn="l">
              <a:defRPr sz="2200" b="1"/>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3984071" y="286748"/>
            <a:ext cx="5696584" cy="6145769"/>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509557" y="1506865"/>
            <a:ext cx="3352493" cy="4925616"/>
          </a:xfrm>
        </p:spPr>
        <p:txBody>
          <a:bodyPr/>
          <a:lstStyle>
            <a:lvl1pPr marL="0" indent="0">
              <a:buNone/>
              <a:defRPr sz="1500"/>
            </a:lvl1pPr>
            <a:lvl2pPr marL="496132" indent="0">
              <a:buNone/>
              <a:defRPr sz="1300"/>
            </a:lvl2pPr>
            <a:lvl3pPr marL="992264" indent="0">
              <a:buNone/>
              <a:defRPr sz="1100"/>
            </a:lvl3pPr>
            <a:lvl4pPr marL="1488395" indent="0">
              <a:buNone/>
              <a:defRPr sz="1000"/>
            </a:lvl4pPr>
            <a:lvl5pPr marL="1984522" indent="0">
              <a:buNone/>
              <a:defRPr sz="1000"/>
            </a:lvl5pPr>
            <a:lvl6pPr marL="2480657" indent="0">
              <a:buNone/>
              <a:defRPr sz="1000"/>
            </a:lvl6pPr>
            <a:lvl7pPr marL="2976784" indent="0">
              <a:buNone/>
              <a:defRPr sz="1000"/>
            </a:lvl7pPr>
            <a:lvl8pPr marL="3472917" indent="0">
              <a:buNone/>
              <a:defRPr sz="1000"/>
            </a:lvl8pPr>
            <a:lvl9pPr marL="3969049" indent="0">
              <a:buNone/>
              <a:defRPr sz="1000"/>
            </a:lvl9pPr>
          </a:lstStyle>
          <a:p>
            <a:pPr lvl="0"/>
            <a:r>
              <a:rPr kumimoji="1" lang="ja-JP" altLang="en-US" dirty="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2989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7343" y="5040631"/>
            <a:ext cx="6114098" cy="595075"/>
          </a:xfrm>
        </p:spPr>
        <p:txBody>
          <a:bodyPr anchor="b"/>
          <a:lstStyle>
            <a:lvl1pPr algn="l">
              <a:defRPr sz="2200" b="1"/>
            </a:lvl1pPr>
          </a:lstStyle>
          <a:p>
            <a:r>
              <a:rPr kumimoji="1" lang="ja-JP" altLang="en-US" dirty="0"/>
              <a:t>マスター タイトルの書式設定</a:t>
            </a:r>
          </a:p>
        </p:txBody>
      </p:sp>
      <p:sp>
        <p:nvSpPr>
          <p:cNvPr id="3" name="図プレースホルダー 2"/>
          <p:cNvSpPr>
            <a:spLocks noGrp="1"/>
          </p:cNvSpPr>
          <p:nvPr>
            <p:ph type="pic" idx="1"/>
          </p:nvPr>
        </p:nvSpPr>
        <p:spPr>
          <a:xfrm>
            <a:off x="1997343" y="643414"/>
            <a:ext cx="6114098" cy="4320540"/>
          </a:xfrm>
        </p:spPr>
        <p:txBody>
          <a:bodyPr/>
          <a:lstStyle>
            <a:lvl1pPr marL="0" indent="0">
              <a:buNone/>
              <a:defRPr sz="3500"/>
            </a:lvl1pPr>
            <a:lvl2pPr marL="496132" indent="0">
              <a:buNone/>
              <a:defRPr sz="3000"/>
            </a:lvl2pPr>
            <a:lvl3pPr marL="992264" indent="0">
              <a:buNone/>
              <a:defRPr sz="2600"/>
            </a:lvl3pPr>
            <a:lvl4pPr marL="1488395" indent="0">
              <a:buNone/>
              <a:defRPr sz="2200"/>
            </a:lvl4pPr>
            <a:lvl5pPr marL="1984522" indent="0">
              <a:buNone/>
              <a:defRPr sz="2200"/>
            </a:lvl5pPr>
            <a:lvl6pPr marL="2480657" indent="0">
              <a:buNone/>
              <a:defRPr sz="2200"/>
            </a:lvl6pPr>
            <a:lvl7pPr marL="2976784" indent="0">
              <a:buNone/>
              <a:defRPr sz="2200"/>
            </a:lvl7pPr>
            <a:lvl8pPr marL="3472917" indent="0">
              <a:buNone/>
              <a:defRPr sz="2200"/>
            </a:lvl8pPr>
            <a:lvl9pPr marL="3969049" indent="0">
              <a:buNone/>
              <a:defRPr sz="2200"/>
            </a:lvl9pPr>
          </a:lstStyle>
          <a:p>
            <a:endParaRPr kumimoji="1" lang="ja-JP" altLang="en-US" dirty="0"/>
          </a:p>
        </p:txBody>
      </p:sp>
      <p:sp>
        <p:nvSpPr>
          <p:cNvPr id="4" name="テキスト プレースホルダー 3"/>
          <p:cNvSpPr>
            <a:spLocks noGrp="1"/>
          </p:cNvSpPr>
          <p:nvPr>
            <p:ph type="body" sz="half" idx="2"/>
          </p:nvPr>
        </p:nvSpPr>
        <p:spPr>
          <a:xfrm>
            <a:off x="1997343" y="5635706"/>
            <a:ext cx="6114098" cy="845105"/>
          </a:xfrm>
        </p:spPr>
        <p:txBody>
          <a:bodyPr/>
          <a:lstStyle>
            <a:lvl1pPr marL="0" indent="0">
              <a:buNone/>
              <a:defRPr sz="1500"/>
            </a:lvl1pPr>
            <a:lvl2pPr marL="496132" indent="0">
              <a:buNone/>
              <a:defRPr sz="1300"/>
            </a:lvl2pPr>
            <a:lvl3pPr marL="992264" indent="0">
              <a:buNone/>
              <a:defRPr sz="1100"/>
            </a:lvl3pPr>
            <a:lvl4pPr marL="1488395" indent="0">
              <a:buNone/>
              <a:defRPr sz="1000"/>
            </a:lvl4pPr>
            <a:lvl5pPr marL="1984522" indent="0">
              <a:buNone/>
              <a:defRPr sz="1000"/>
            </a:lvl5pPr>
            <a:lvl6pPr marL="2480657" indent="0">
              <a:buNone/>
              <a:defRPr sz="1000"/>
            </a:lvl6pPr>
            <a:lvl7pPr marL="2976784" indent="0">
              <a:buNone/>
              <a:defRPr sz="1000"/>
            </a:lvl7pPr>
            <a:lvl8pPr marL="3472917" indent="0">
              <a:buNone/>
              <a:defRPr sz="1000"/>
            </a:lvl8pPr>
            <a:lvl9pPr marL="3969049" indent="0">
              <a:buNone/>
              <a:defRPr sz="1000"/>
            </a:lvl9pPr>
          </a:lstStyle>
          <a:p>
            <a:pPr lvl="0"/>
            <a:r>
              <a:rPr kumimoji="1" lang="ja-JP" altLang="en-US" dirty="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2D9F723-CE83-4319-9DE4-79F643238B3C}" type="datetimeFigureOut">
              <a:rPr lang="ja-JP" altLang="en-US" smtClean="0">
                <a:solidFill>
                  <a:prstClr val="black">
                    <a:tint val="75000"/>
                  </a:prstClr>
                </a:solidFill>
              </a:rPr>
              <a:pPr/>
              <a:t>2024/12/4</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283E8DF3-FB67-4D2B-A358-AAE448BB301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55330879"/>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09508" y="288370"/>
            <a:ext cx="9171147" cy="1200150"/>
          </a:xfrm>
          <a:prstGeom prst="rect">
            <a:avLst/>
          </a:prstGeom>
        </p:spPr>
        <p:txBody>
          <a:bodyPr vert="horz" lIns="99224" tIns="49616" rIns="99224" bIns="49616"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509508" y="1680256"/>
            <a:ext cx="9171147" cy="4752261"/>
          </a:xfrm>
          <a:prstGeom prst="rect">
            <a:avLst/>
          </a:prstGeom>
        </p:spPr>
        <p:txBody>
          <a:bodyPr vert="horz" lIns="99224" tIns="49616" rIns="99224" bIns="49616"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509508" y="6674213"/>
            <a:ext cx="2377705" cy="383381"/>
          </a:xfrm>
          <a:prstGeom prst="rect">
            <a:avLst/>
          </a:prstGeom>
        </p:spPr>
        <p:txBody>
          <a:bodyPr vert="horz" lIns="99224" tIns="49616" rIns="99224" bIns="49616" rtlCol="0" anchor="ctr"/>
          <a:lstStyle>
            <a:lvl1pPr algn="l">
              <a:defRPr sz="1300">
                <a:solidFill>
                  <a:schemeClr val="tx1">
                    <a:tint val="75000"/>
                  </a:schemeClr>
                </a:solidFill>
                <a:ea typeface="ＭＳ Ｐゴシック" panose="020B0600070205080204" pitchFamily="50" charset="-128"/>
              </a:defRPr>
            </a:lvl1pPr>
          </a:lstStyle>
          <a:p>
            <a:pPr defTabSz="992264" fontAlgn="auto">
              <a:spcBef>
                <a:spcPts val="0"/>
              </a:spcBef>
              <a:spcAft>
                <a:spcPts val="0"/>
              </a:spcAft>
            </a:pPr>
            <a:fld id="{62D9F723-CE83-4319-9DE4-79F643238B3C}" type="datetimeFigureOut">
              <a:rPr lang="ja-JP" altLang="en-US" smtClean="0">
                <a:solidFill>
                  <a:prstClr val="black">
                    <a:tint val="75000"/>
                  </a:prstClr>
                </a:solidFill>
                <a:latin typeface="Calibri"/>
              </a:rPr>
              <a:pPr defTabSz="992264" fontAlgn="auto">
                <a:spcBef>
                  <a:spcPts val="0"/>
                </a:spcBef>
                <a:spcAft>
                  <a:spcPts val="0"/>
                </a:spcAft>
              </a:pPr>
              <a:t>2024/12/4</a:t>
            </a:fld>
            <a:endParaRPr lang="ja-JP" altLang="en-US" dirty="0">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481639" y="6674213"/>
            <a:ext cx="3226885" cy="383381"/>
          </a:xfrm>
          <a:prstGeom prst="rect">
            <a:avLst/>
          </a:prstGeom>
        </p:spPr>
        <p:txBody>
          <a:bodyPr vert="horz" lIns="99224" tIns="49616" rIns="99224" bIns="49616" rtlCol="0" anchor="ctr"/>
          <a:lstStyle>
            <a:lvl1pPr algn="ctr">
              <a:defRPr sz="1300">
                <a:solidFill>
                  <a:schemeClr val="tx1">
                    <a:tint val="75000"/>
                  </a:schemeClr>
                </a:solidFill>
                <a:ea typeface="ＭＳ Ｐゴシック" panose="020B0600070205080204" pitchFamily="50" charset="-128"/>
              </a:defRPr>
            </a:lvl1pPr>
          </a:lstStyle>
          <a:p>
            <a:pPr defTabSz="992264" fontAlgn="auto">
              <a:spcBef>
                <a:spcPts val="0"/>
              </a:spcBef>
              <a:spcAft>
                <a:spcPts val="0"/>
              </a:spcAft>
            </a:pPr>
            <a:endParaRPr lang="ja-JP" altLang="en-US" dirty="0">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7302950" y="6674213"/>
            <a:ext cx="2377705" cy="383381"/>
          </a:xfrm>
          <a:prstGeom prst="rect">
            <a:avLst/>
          </a:prstGeom>
        </p:spPr>
        <p:txBody>
          <a:bodyPr vert="horz" lIns="99224" tIns="49616" rIns="99224" bIns="49616" rtlCol="0" anchor="ctr"/>
          <a:lstStyle>
            <a:lvl1pPr algn="r">
              <a:defRPr sz="1300">
                <a:solidFill>
                  <a:schemeClr val="tx1">
                    <a:tint val="75000"/>
                  </a:schemeClr>
                </a:solidFill>
                <a:ea typeface="ＭＳ Ｐゴシック" panose="020B0600070205080204" pitchFamily="50" charset="-128"/>
              </a:defRPr>
            </a:lvl1pPr>
          </a:lstStyle>
          <a:p>
            <a:pPr defTabSz="992264" fontAlgn="auto">
              <a:spcBef>
                <a:spcPts val="0"/>
              </a:spcBef>
              <a:spcAft>
                <a:spcPts val="0"/>
              </a:spcAft>
            </a:pPr>
            <a:fld id="{283E8DF3-FB67-4D2B-A358-AAE448BB301E}" type="slidenum">
              <a:rPr lang="ja-JP" altLang="en-US" smtClean="0">
                <a:solidFill>
                  <a:prstClr val="black">
                    <a:tint val="75000"/>
                  </a:prstClr>
                </a:solidFill>
                <a:latin typeface="Calibri"/>
              </a:rPr>
              <a:pPr defTabSz="992264" fontAlgn="auto">
                <a:spcBef>
                  <a:spcPts val="0"/>
                </a:spcBef>
                <a:spcAft>
                  <a:spcPts val="0"/>
                </a:spcAft>
              </a:pPr>
              <a:t>‹#›</a:t>
            </a:fld>
            <a:endParaRPr lang="ja-JP" altLang="en-US" dirty="0">
              <a:solidFill>
                <a:prstClr val="black">
                  <a:tint val="75000"/>
                </a:prstClr>
              </a:solidFill>
              <a:latin typeface="Calibri"/>
            </a:endParaRPr>
          </a:p>
        </p:txBody>
      </p:sp>
    </p:spTree>
    <p:extLst>
      <p:ext uri="{BB962C8B-B14F-4D97-AF65-F5344CB8AC3E}">
        <p14:creationId xmlns:p14="http://schemas.microsoft.com/office/powerpoint/2010/main" val="91755381"/>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92264" rtl="0" eaLnBrk="1" latinLnBrk="0" hangingPunct="1">
        <a:spcBef>
          <a:spcPct val="0"/>
        </a:spcBef>
        <a:buNone/>
        <a:defRPr kumimoji="1" sz="4800" kern="1200">
          <a:solidFill>
            <a:schemeClr val="tx1"/>
          </a:solidFill>
          <a:latin typeface="+mj-lt"/>
          <a:ea typeface="ＭＳ Ｐゴシック" panose="020B0600070205080204" pitchFamily="50" charset="-128"/>
          <a:cs typeface="+mj-cs"/>
        </a:defRPr>
      </a:lvl1pPr>
    </p:titleStyle>
    <p:bodyStyle>
      <a:lvl1pPr marL="372101" indent="-372101" algn="l" defTabSz="992264" rtl="0" eaLnBrk="1" latinLnBrk="0" hangingPunct="1">
        <a:spcBef>
          <a:spcPct val="20000"/>
        </a:spcBef>
        <a:buFont typeface="Arial" panose="020B0604020202020204" pitchFamily="34" charset="0"/>
        <a:buChar char="•"/>
        <a:defRPr kumimoji="1" sz="3500" kern="1200">
          <a:solidFill>
            <a:schemeClr val="tx1"/>
          </a:solidFill>
          <a:latin typeface="+mn-lt"/>
          <a:ea typeface="ＭＳ Ｐゴシック" panose="020B0600070205080204" pitchFamily="50" charset="-128"/>
          <a:cs typeface="+mn-cs"/>
        </a:defRPr>
      </a:lvl1pPr>
      <a:lvl2pPr marL="806212" indent="-310081" algn="l" defTabSz="992264" rtl="0" eaLnBrk="1" latinLnBrk="0" hangingPunct="1">
        <a:spcBef>
          <a:spcPct val="20000"/>
        </a:spcBef>
        <a:buFont typeface="Arial" panose="020B0604020202020204" pitchFamily="34" charset="0"/>
        <a:buChar char="–"/>
        <a:defRPr kumimoji="1" sz="3000" kern="1200">
          <a:solidFill>
            <a:schemeClr val="tx1"/>
          </a:solidFill>
          <a:latin typeface="+mn-lt"/>
          <a:ea typeface="ＭＳ Ｐゴシック" panose="020B0600070205080204" pitchFamily="50" charset="-128"/>
          <a:cs typeface="+mn-cs"/>
        </a:defRPr>
      </a:lvl2pPr>
      <a:lvl3pPr marL="1240326" indent="-248066" algn="l" defTabSz="992264" rtl="0" eaLnBrk="1" latinLnBrk="0" hangingPunct="1">
        <a:spcBef>
          <a:spcPct val="20000"/>
        </a:spcBef>
        <a:buFont typeface="Arial" panose="020B0604020202020204" pitchFamily="34" charset="0"/>
        <a:buChar char="•"/>
        <a:defRPr kumimoji="1" sz="2600" kern="1200">
          <a:solidFill>
            <a:schemeClr val="tx1"/>
          </a:solidFill>
          <a:latin typeface="+mn-lt"/>
          <a:ea typeface="ＭＳ Ｐゴシック" panose="020B0600070205080204" pitchFamily="50" charset="-128"/>
          <a:cs typeface="+mn-cs"/>
        </a:defRPr>
      </a:lvl3pPr>
      <a:lvl4pPr marL="1736449" indent="-248066" algn="l" defTabSz="992264" rtl="0" eaLnBrk="1" latinLnBrk="0" hangingPunct="1">
        <a:spcBef>
          <a:spcPct val="20000"/>
        </a:spcBef>
        <a:buFont typeface="Arial" panose="020B0604020202020204" pitchFamily="34" charset="0"/>
        <a:buChar char="–"/>
        <a:defRPr kumimoji="1" sz="2200" kern="1200">
          <a:solidFill>
            <a:schemeClr val="tx1"/>
          </a:solidFill>
          <a:latin typeface="+mn-lt"/>
          <a:ea typeface="ＭＳ Ｐゴシック" panose="020B0600070205080204" pitchFamily="50" charset="-128"/>
          <a:cs typeface="+mn-cs"/>
        </a:defRPr>
      </a:lvl4pPr>
      <a:lvl5pPr marL="2232590" indent="-248066" algn="l" defTabSz="992264" rtl="0" eaLnBrk="1" latinLnBrk="0" hangingPunct="1">
        <a:spcBef>
          <a:spcPct val="20000"/>
        </a:spcBef>
        <a:buFont typeface="Arial" panose="020B0604020202020204" pitchFamily="34" charset="0"/>
        <a:buChar char="»"/>
        <a:defRPr kumimoji="1" sz="2200" kern="1200">
          <a:solidFill>
            <a:schemeClr val="tx1"/>
          </a:solidFill>
          <a:latin typeface="+mn-lt"/>
          <a:ea typeface="ＭＳ Ｐゴシック" panose="020B0600070205080204" pitchFamily="50" charset="-128"/>
          <a:cs typeface="+mn-cs"/>
        </a:defRPr>
      </a:lvl5pPr>
      <a:lvl6pPr marL="2728718" indent="-248066" algn="l" defTabSz="992264"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24854" indent="-248066" algn="l" defTabSz="992264"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20983" indent="-248066" algn="l" defTabSz="992264"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17100" indent="-248066" algn="l" defTabSz="992264"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92264" rtl="0" eaLnBrk="1" latinLnBrk="0" hangingPunct="1">
        <a:defRPr kumimoji="1" sz="2000" kern="1200">
          <a:solidFill>
            <a:schemeClr val="tx1"/>
          </a:solidFill>
          <a:latin typeface="+mn-lt"/>
          <a:ea typeface="+mn-ea"/>
          <a:cs typeface="+mn-cs"/>
        </a:defRPr>
      </a:lvl1pPr>
      <a:lvl2pPr marL="496132" algn="l" defTabSz="992264" rtl="0" eaLnBrk="1" latinLnBrk="0" hangingPunct="1">
        <a:defRPr kumimoji="1" sz="2000" kern="1200">
          <a:solidFill>
            <a:schemeClr val="tx1"/>
          </a:solidFill>
          <a:latin typeface="+mn-lt"/>
          <a:ea typeface="+mn-ea"/>
          <a:cs typeface="+mn-cs"/>
        </a:defRPr>
      </a:lvl2pPr>
      <a:lvl3pPr marL="992264" algn="l" defTabSz="992264" rtl="0" eaLnBrk="1" latinLnBrk="0" hangingPunct="1">
        <a:defRPr kumimoji="1" sz="2000" kern="1200">
          <a:solidFill>
            <a:schemeClr val="tx1"/>
          </a:solidFill>
          <a:latin typeface="+mn-lt"/>
          <a:ea typeface="+mn-ea"/>
          <a:cs typeface="+mn-cs"/>
        </a:defRPr>
      </a:lvl3pPr>
      <a:lvl4pPr marL="1488395" algn="l" defTabSz="992264" rtl="0" eaLnBrk="1" latinLnBrk="0" hangingPunct="1">
        <a:defRPr kumimoji="1" sz="2000" kern="1200">
          <a:solidFill>
            <a:schemeClr val="tx1"/>
          </a:solidFill>
          <a:latin typeface="+mn-lt"/>
          <a:ea typeface="+mn-ea"/>
          <a:cs typeface="+mn-cs"/>
        </a:defRPr>
      </a:lvl4pPr>
      <a:lvl5pPr marL="1984522" algn="l" defTabSz="992264" rtl="0" eaLnBrk="1" latinLnBrk="0" hangingPunct="1">
        <a:defRPr kumimoji="1" sz="2000" kern="1200">
          <a:solidFill>
            <a:schemeClr val="tx1"/>
          </a:solidFill>
          <a:latin typeface="+mn-lt"/>
          <a:ea typeface="+mn-ea"/>
          <a:cs typeface="+mn-cs"/>
        </a:defRPr>
      </a:lvl5pPr>
      <a:lvl6pPr marL="2480657" algn="l" defTabSz="992264" rtl="0" eaLnBrk="1" latinLnBrk="0" hangingPunct="1">
        <a:defRPr kumimoji="1" sz="2000" kern="1200">
          <a:solidFill>
            <a:schemeClr val="tx1"/>
          </a:solidFill>
          <a:latin typeface="+mn-lt"/>
          <a:ea typeface="+mn-ea"/>
          <a:cs typeface="+mn-cs"/>
        </a:defRPr>
      </a:lvl6pPr>
      <a:lvl7pPr marL="2976784" algn="l" defTabSz="992264" rtl="0" eaLnBrk="1" latinLnBrk="0" hangingPunct="1">
        <a:defRPr kumimoji="1" sz="2000" kern="1200">
          <a:solidFill>
            <a:schemeClr val="tx1"/>
          </a:solidFill>
          <a:latin typeface="+mn-lt"/>
          <a:ea typeface="+mn-ea"/>
          <a:cs typeface="+mn-cs"/>
        </a:defRPr>
      </a:lvl7pPr>
      <a:lvl8pPr marL="3472917" algn="l" defTabSz="992264" rtl="0" eaLnBrk="1" latinLnBrk="0" hangingPunct="1">
        <a:defRPr kumimoji="1" sz="2000" kern="1200">
          <a:solidFill>
            <a:schemeClr val="tx1"/>
          </a:solidFill>
          <a:latin typeface="+mn-lt"/>
          <a:ea typeface="+mn-ea"/>
          <a:cs typeface="+mn-cs"/>
        </a:defRPr>
      </a:lvl8pPr>
      <a:lvl9pPr marL="3969049" algn="l" defTabSz="992264"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1.jpeg" Type="http://schemas.openxmlformats.org/officeDocument/2006/relationships/image"/><Relationship Id="rId4"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7.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media/image23.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2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25.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26.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charts/chart1.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a:xfrm>
            <a:off x="417574" y="1051675"/>
            <a:ext cx="9355015" cy="2615449"/>
          </a:xfrm>
          <a:gradFill>
            <a:gsLst>
              <a:gs pos="64000">
                <a:srgbClr val="9D4240"/>
              </a:gs>
              <a:gs pos="24000">
                <a:schemeClr val="accent2">
                  <a:lumMod val="40000"/>
                  <a:lumOff val="60000"/>
                </a:schemeClr>
              </a:gs>
              <a:gs pos="84271">
                <a:srgbClr val="792D2B"/>
              </a:gs>
              <a:gs pos="85000">
                <a:schemeClr val="accent2">
                  <a:lumMod val="60000"/>
                </a:schemeClr>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ormAutofit/>
          </a:bodyPr>
          <a:lstStyle/>
          <a:p>
            <a:pPr eaLnBrk="1" fontAlgn="auto" hangingPunct="1">
              <a:spcAft>
                <a:spcPts val="0"/>
              </a:spcAft>
              <a:defRPr/>
            </a:pPr>
            <a:r>
              <a:rPr lang="ja-JP" altLang="en-US" sz="4000" dirty="0">
                <a:solidFill>
                  <a:schemeClr val="bg1"/>
                </a:solidFill>
                <a:effectLst>
                  <a:outerShdw blurRad="50800" dist="76200" dir="13500000" algn="br" rotWithShape="0">
                    <a:prstClr val="black">
                      <a:alpha val="40000"/>
                    </a:prstClr>
                  </a:outerShdw>
                </a:effectLst>
                <a:latin typeface="ＤＦ特太ゴシック体" panose="020B0509000000000000" pitchFamily="49" charset="-128"/>
                <a:ea typeface="ＤＦ特太ゴシック体" panose="020B0509000000000000" pitchFamily="49" charset="-128"/>
              </a:rPr>
              <a:t>令和６年</a:t>
            </a:r>
            <a:r>
              <a:rPr lang="en-US" altLang="ja-JP" sz="4000" dirty="0">
                <a:solidFill>
                  <a:schemeClr val="bg1"/>
                </a:solidFill>
                <a:effectLst>
                  <a:outerShdw blurRad="50800" dist="76200" dir="13500000" algn="br" rotWithShape="0">
                    <a:prstClr val="black">
                      <a:alpha val="40000"/>
                    </a:prstClr>
                  </a:outerShdw>
                </a:effectLst>
                <a:latin typeface="ＤＦ特太ゴシック体" panose="020B0509000000000000" pitchFamily="49" charset="-128"/>
                <a:ea typeface="ＤＦ特太ゴシック体" panose="020B0509000000000000" pitchFamily="49" charset="-128"/>
              </a:rPr>
              <a:t/>
            </a:r>
            <a:br>
              <a:rPr lang="en-US" altLang="ja-JP" sz="4000" dirty="0">
                <a:solidFill>
                  <a:schemeClr val="bg1"/>
                </a:solidFill>
                <a:effectLst>
                  <a:outerShdw blurRad="50800" dist="76200" dir="13500000" algn="br" rotWithShape="0">
                    <a:prstClr val="black">
                      <a:alpha val="40000"/>
                    </a:prstClr>
                  </a:outerShdw>
                </a:effectLst>
                <a:latin typeface="ＤＦ特太ゴシック体" panose="020B0509000000000000" pitchFamily="49" charset="-128"/>
                <a:ea typeface="ＤＦ特太ゴシック体" panose="020B0509000000000000" pitchFamily="49" charset="-128"/>
              </a:rPr>
            </a:br>
            <a:r>
              <a:rPr lang="ja-JP" altLang="en-US" sz="4000" dirty="0">
                <a:solidFill>
                  <a:schemeClr val="bg1"/>
                </a:solidFill>
                <a:effectLst>
                  <a:outerShdw blurRad="50800" dist="76200" dir="13500000" algn="br" rotWithShape="0">
                    <a:prstClr val="black">
                      <a:alpha val="40000"/>
                    </a:prstClr>
                  </a:outerShdw>
                </a:effectLst>
                <a:latin typeface="ＤＦ特太ゴシック体" panose="020B0509000000000000" pitchFamily="49" charset="-128"/>
                <a:ea typeface="ＤＦ特太ゴシック体" panose="020B0509000000000000" pitchFamily="49" charset="-128"/>
              </a:rPr>
              <a:t>安全対策連絡協議会</a:t>
            </a:r>
          </a:p>
        </p:txBody>
      </p:sp>
      <p:sp>
        <p:nvSpPr>
          <p:cNvPr id="2" name="スライド番号プレースホルダー 1"/>
          <p:cNvSpPr>
            <a:spLocks noGrp="1"/>
          </p:cNvSpPr>
          <p:nvPr>
            <p:ph type="sldNum" sz="quarter" idx="12"/>
          </p:nvPr>
        </p:nvSpPr>
        <p:spPr>
          <a:xfrm>
            <a:off x="7812088" y="6776935"/>
            <a:ext cx="2378075" cy="384175"/>
          </a:xfrm>
        </p:spPr>
        <p:txBody>
          <a:bodyPr/>
          <a:lstStyle/>
          <a:p>
            <a:pPr>
              <a:defRPr/>
            </a:pPr>
            <a:r>
              <a:rPr lang="ja-JP" altLang="en-US" sz="2000" b="1" dirty="0"/>
              <a:t>１</a:t>
            </a:r>
            <a:endParaRPr lang="en-US" altLang="ja-JP" sz="2000" b="1" dirty="0"/>
          </a:p>
        </p:txBody>
      </p:sp>
      <p:sp>
        <p:nvSpPr>
          <p:cNvPr id="608263" name="Rectangle 7"/>
          <p:cNvSpPr>
            <a:spLocks noChangeArrowheads="1"/>
          </p:cNvSpPr>
          <p:nvPr/>
        </p:nvSpPr>
        <p:spPr bwMode="auto">
          <a:xfrm>
            <a:off x="4175242" y="5992922"/>
            <a:ext cx="2727325" cy="607279"/>
          </a:xfrm>
          <a:prstGeom prst="rect">
            <a:avLst/>
          </a:prstGeom>
          <a:noFill/>
          <a:ln w="9525">
            <a:noFill/>
            <a:miter lim="800000"/>
            <a:headEnd/>
            <a:tailEnd/>
          </a:ln>
          <a:effectLst/>
        </p:spPr>
        <p:txBody>
          <a:bodyPr lIns="94063" tIns="47054" rIns="94063" bIns="47054"/>
          <a:lstStyle/>
          <a:p>
            <a:pPr>
              <a:spcBef>
                <a:spcPct val="20000"/>
              </a:spcBef>
              <a:defRPr/>
            </a:pPr>
            <a:endParaRPr lang="ja-JP" altLang="en-US" sz="2900" dirty="0">
              <a:effectLst>
                <a:outerShdw blurRad="38100" dist="38100" dir="2700000" algn="tl">
                  <a:srgbClr val="FFFFFF"/>
                </a:outerShdw>
              </a:effectLst>
              <a:ea typeface="ＭＳ Ｐゴシック" panose="020B0600070205080204" pitchFamily="50" charset="-128"/>
            </a:endParaRPr>
          </a:p>
        </p:txBody>
      </p:sp>
      <p:sp>
        <p:nvSpPr>
          <p:cNvPr id="9" name="Rectangle 3"/>
          <p:cNvSpPr txBox="1">
            <a:spLocks noChangeArrowheads="1"/>
          </p:cNvSpPr>
          <p:nvPr/>
        </p:nvSpPr>
        <p:spPr bwMode="auto">
          <a:xfrm>
            <a:off x="2115920" y="4796707"/>
            <a:ext cx="5958321" cy="135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normAutofit/>
          </a:bodyPr>
          <a:lstStyle>
            <a:lvl1pPr marL="0" indent="0" algn="ctr" rtl="0" eaLnBrk="0" fontAlgn="base" hangingPunct="0">
              <a:spcBef>
                <a:spcPct val="20000"/>
              </a:spcBef>
              <a:spcAft>
                <a:spcPct val="0"/>
              </a:spcAft>
              <a:buFont typeface="Arial" pitchFamily="34" charset="0"/>
              <a:buNone/>
              <a:defRPr kumimoji="1" sz="3300" kern="1200">
                <a:solidFill>
                  <a:schemeClr val="tx1">
                    <a:tint val="75000"/>
                  </a:schemeClr>
                </a:solidFill>
                <a:latin typeface="+mn-lt"/>
                <a:ea typeface="+mn-ea"/>
                <a:cs typeface="+mn-cs"/>
              </a:defRPr>
            </a:lvl1pPr>
            <a:lvl2pPr marL="473202" indent="0" algn="ctr" rtl="0" eaLnBrk="0" fontAlgn="base" hangingPunct="0">
              <a:spcBef>
                <a:spcPct val="20000"/>
              </a:spcBef>
              <a:spcAft>
                <a:spcPct val="0"/>
              </a:spcAft>
              <a:buFont typeface="Arial" pitchFamily="34" charset="0"/>
              <a:buNone/>
              <a:defRPr kumimoji="1" sz="2900" kern="1200">
                <a:solidFill>
                  <a:schemeClr val="tx1">
                    <a:tint val="75000"/>
                  </a:schemeClr>
                </a:solidFill>
                <a:latin typeface="+mn-lt"/>
                <a:ea typeface="+mn-ea"/>
                <a:cs typeface="+mn-cs"/>
              </a:defRPr>
            </a:lvl2pPr>
            <a:lvl3pPr marL="946404" indent="0" algn="ctr" rtl="0" eaLnBrk="0" fontAlgn="base" hangingPunct="0">
              <a:spcBef>
                <a:spcPct val="20000"/>
              </a:spcBef>
              <a:spcAft>
                <a:spcPct val="0"/>
              </a:spcAft>
              <a:buFont typeface="Arial" pitchFamily="34" charset="0"/>
              <a:buNone/>
              <a:defRPr kumimoji="1" sz="2500" kern="1200">
                <a:solidFill>
                  <a:schemeClr val="tx1">
                    <a:tint val="75000"/>
                  </a:schemeClr>
                </a:solidFill>
                <a:latin typeface="+mn-lt"/>
                <a:ea typeface="+mn-ea"/>
                <a:cs typeface="+mn-cs"/>
              </a:defRPr>
            </a:lvl3pPr>
            <a:lvl4pPr marL="1419606" indent="0" algn="ctr" rtl="0" eaLnBrk="0" fontAlgn="base" hangingPunct="0">
              <a:spcBef>
                <a:spcPct val="20000"/>
              </a:spcBef>
              <a:spcAft>
                <a:spcPct val="0"/>
              </a:spcAft>
              <a:buFont typeface="Arial" pitchFamily="34" charset="0"/>
              <a:buNone/>
              <a:defRPr kumimoji="1" sz="2100" kern="1200">
                <a:solidFill>
                  <a:schemeClr val="tx1">
                    <a:tint val="75000"/>
                  </a:schemeClr>
                </a:solidFill>
                <a:latin typeface="+mn-lt"/>
                <a:ea typeface="+mn-ea"/>
                <a:cs typeface="+mn-cs"/>
              </a:defRPr>
            </a:lvl4pPr>
            <a:lvl5pPr marL="1892808" indent="0" algn="ctr" rtl="0" eaLnBrk="0" fontAlgn="base" hangingPunct="0">
              <a:spcBef>
                <a:spcPct val="20000"/>
              </a:spcBef>
              <a:spcAft>
                <a:spcPct val="0"/>
              </a:spcAft>
              <a:buFont typeface="Arial" pitchFamily="34" charset="0"/>
              <a:buNone/>
              <a:defRPr kumimoji="1" sz="2100" kern="1200">
                <a:solidFill>
                  <a:schemeClr val="tx1">
                    <a:tint val="75000"/>
                  </a:schemeClr>
                </a:solidFill>
                <a:latin typeface="+mn-lt"/>
                <a:ea typeface="+mn-ea"/>
                <a:cs typeface="+mn-cs"/>
              </a:defRPr>
            </a:lvl5pPr>
            <a:lvl6pPr marL="2366010" indent="0" algn="ctr" defTabSz="946404" rtl="0" eaLnBrk="1" latinLnBrk="0" hangingPunct="1">
              <a:spcBef>
                <a:spcPct val="20000"/>
              </a:spcBef>
              <a:buFont typeface="Arial" pitchFamily="34" charset="0"/>
              <a:buNone/>
              <a:defRPr kumimoji="1" sz="2100" kern="1200">
                <a:solidFill>
                  <a:schemeClr val="tx1">
                    <a:tint val="75000"/>
                  </a:schemeClr>
                </a:solidFill>
                <a:latin typeface="+mn-lt"/>
                <a:ea typeface="+mn-ea"/>
                <a:cs typeface="+mn-cs"/>
              </a:defRPr>
            </a:lvl6pPr>
            <a:lvl7pPr marL="2839212" indent="0" algn="ctr" defTabSz="946404" rtl="0" eaLnBrk="1" latinLnBrk="0" hangingPunct="1">
              <a:spcBef>
                <a:spcPct val="20000"/>
              </a:spcBef>
              <a:buFont typeface="Arial" pitchFamily="34" charset="0"/>
              <a:buNone/>
              <a:defRPr kumimoji="1" sz="2100" kern="1200">
                <a:solidFill>
                  <a:schemeClr val="tx1">
                    <a:tint val="75000"/>
                  </a:schemeClr>
                </a:solidFill>
                <a:latin typeface="+mn-lt"/>
                <a:ea typeface="+mn-ea"/>
                <a:cs typeface="+mn-cs"/>
              </a:defRPr>
            </a:lvl7pPr>
            <a:lvl8pPr marL="3312414" indent="0" algn="ctr" defTabSz="946404" rtl="0" eaLnBrk="1" latinLnBrk="0" hangingPunct="1">
              <a:spcBef>
                <a:spcPct val="20000"/>
              </a:spcBef>
              <a:buFont typeface="Arial" pitchFamily="34" charset="0"/>
              <a:buNone/>
              <a:defRPr kumimoji="1" sz="2100" kern="1200">
                <a:solidFill>
                  <a:schemeClr val="tx1">
                    <a:tint val="75000"/>
                  </a:schemeClr>
                </a:solidFill>
                <a:latin typeface="+mn-lt"/>
                <a:ea typeface="+mn-ea"/>
                <a:cs typeface="+mn-cs"/>
              </a:defRPr>
            </a:lvl8pPr>
            <a:lvl9pPr marL="3785616" indent="0" algn="ctr" defTabSz="946404" rtl="0" eaLnBrk="1" latinLnBrk="0" hangingPunct="1">
              <a:spcBef>
                <a:spcPct val="20000"/>
              </a:spcBef>
              <a:buFont typeface="Arial" pitchFamily="34" charset="0"/>
              <a:buNone/>
              <a:defRPr kumimoji="1" sz="2100" kern="1200">
                <a:solidFill>
                  <a:schemeClr val="tx1">
                    <a:tint val="75000"/>
                  </a:schemeClr>
                </a:solidFill>
                <a:latin typeface="+mn-lt"/>
                <a:ea typeface="+mn-ea"/>
                <a:cs typeface="+mn-cs"/>
              </a:defRPr>
            </a:lvl9pPr>
          </a:lstStyle>
          <a:p>
            <a:pPr eaLnBrk="1" fontAlgn="auto" hangingPunct="1">
              <a:spcAft>
                <a:spcPts val="0"/>
              </a:spcAft>
              <a:defRPr/>
            </a:pPr>
            <a:r>
              <a:rPr lang="ja-JP" altLang="en-US" sz="3200" dirty="0">
                <a:solidFill>
                  <a:srgbClr val="920412"/>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令和６年１１月２９日</a:t>
            </a:r>
            <a:endParaRPr lang="en-US" altLang="ja-JP" sz="3200" dirty="0">
              <a:solidFill>
                <a:srgbClr val="920412"/>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eaLnBrk="1" fontAlgn="auto" hangingPunct="1">
              <a:spcAft>
                <a:spcPts val="0"/>
              </a:spcAft>
              <a:defRPr/>
            </a:pPr>
            <a:r>
              <a:rPr lang="ja-JP" altLang="en-US" sz="3200" dirty="0">
                <a:solidFill>
                  <a:srgbClr val="920412"/>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在ラトビア日本国大使館</a:t>
            </a:r>
            <a:endParaRPr lang="en-US" altLang="ja-JP" sz="3200" dirty="0">
              <a:solidFill>
                <a:srgbClr val="920412"/>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10</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２－４）交通事故発生率の比較</a:t>
            </a:r>
          </a:p>
        </p:txBody>
      </p:sp>
      <p:sp>
        <p:nvSpPr>
          <p:cNvPr id="14" name="テキスト ボックス 13"/>
          <p:cNvSpPr txBox="1"/>
          <p:nvPr/>
        </p:nvSpPr>
        <p:spPr>
          <a:xfrm>
            <a:off x="87908" y="1380121"/>
            <a:ext cx="10003038" cy="5078313"/>
          </a:xfrm>
          <a:prstGeom prst="rect">
            <a:avLst/>
          </a:prstGeom>
          <a:noFill/>
        </p:spPr>
        <p:txBody>
          <a:bodyPr wrap="square" rtlCol="0">
            <a:spAutoFit/>
          </a:bodyPr>
          <a:lstStyle/>
          <a:p>
            <a:pPr algn="ctr"/>
            <a:r>
              <a:rPr lang="ja-JP" altLang="en-US" sz="5400" b="1" dirty="0"/>
              <a:t>人口比での日本との比較</a:t>
            </a:r>
            <a:endParaRPr lang="en-US" altLang="ja-JP" sz="5400" b="1" dirty="0"/>
          </a:p>
          <a:p>
            <a:pPr algn="ctr"/>
            <a:r>
              <a:rPr lang="ja-JP" altLang="en-US" sz="5400" b="1" dirty="0"/>
              <a:t>（２０２３年）</a:t>
            </a:r>
            <a:endParaRPr lang="en-US" altLang="ja-JP" sz="5400" b="1" dirty="0"/>
          </a:p>
          <a:p>
            <a:pPr algn="ctr"/>
            <a:endParaRPr lang="en-US" altLang="ja-JP" sz="5400" b="1" dirty="0"/>
          </a:p>
          <a:p>
            <a:pPr algn="ctr"/>
            <a:r>
              <a:rPr lang="ja-JP" altLang="en-US" sz="5400" b="1" dirty="0"/>
              <a:t>交通事故死者数　</a:t>
            </a:r>
            <a:r>
              <a:rPr lang="ja-JP" altLang="en-US" sz="5400" b="1" dirty="0">
                <a:solidFill>
                  <a:srgbClr val="FF0000"/>
                </a:solidFill>
              </a:rPr>
              <a:t>３．５</a:t>
            </a:r>
            <a:r>
              <a:rPr lang="ja-JP" altLang="en-US" sz="5400" b="1" dirty="0"/>
              <a:t>倍</a:t>
            </a:r>
            <a:endParaRPr lang="en-US" altLang="ja-JP" sz="5400" b="1" dirty="0"/>
          </a:p>
          <a:p>
            <a:pPr algn="ctr"/>
            <a:r>
              <a:rPr lang="ja-JP" altLang="en-US" sz="5400" b="1" dirty="0"/>
              <a:t>（歩行中　　　　　　</a:t>
            </a:r>
            <a:r>
              <a:rPr lang="ja-JP" altLang="en-US" sz="5400" b="1" dirty="0">
                <a:solidFill>
                  <a:srgbClr val="FF0000"/>
                </a:solidFill>
              </a:rPr>
              <a:t>２．１</a:t>
            </a:r>
            <a:r>
              <a:rPr lang="ja-JP" altLang="en-US" sz="5400" b="1" dirty="0"/>
              <a:t>倍）</a:t>
            </a:r>
            <a:endParaRPr lang="en-US" altLang="ja-JP" sz="5400" b="1" dirty="0"/>
          </a:p>
          <a:p>
            <a:pPr algn="ctr"/>
            <a:r>
              <a:rPr lang="ja-JP" altLang="en-US" sz="5400" b="1" dirty="0"/>
              <a:t>（自動車乗車中　</a:t>
            </a:r>
            <a:r>
              <a:rPr lang="ja-JP" altLang="en-US" sz="5400" b="1" dirty="0">
                <a:solidFill>
                  <a:srgbClr val="FF0000"/>
                </a:solidFill>
              </a:rPr>
              <a:t>７．０</a:t>
            </a:r>
            <a:r>
              <a:rPr lang="ja-JP" altLang="en-US" sz="5400" b="1" dirty="0"/>
              <a:t>倍）</a:t>
            </a:r>
            <a:endParaRPr lang="en-US" altLang="ja-JP" sz="5400" b="1" dirty="0"/>
          </a:p>
        </p:txBody>
      </p:sp>
    </p:spTree>
    <p:extLst>
      <p:ext uri="{BB962C8B-B14F-4D97-AF65-F5344CB8AC3E}">
        <p14:creationId xmlns:p14="http://schemas.microsoft.com/office/powerpoint/2010/main" val="334795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11</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２－１）　ラトビア犯罪発生総件数</a:t>
            </a:r>
          </a:p>
        </p:txBody>
      </p:sp>
      <p:sp>
        <p:nvSpPr>
          <p:cNvPr id="6" name="正方形/長方形 5"/>
          <p:cNvSpPr/>
          <p:nvPr/>
        </p:nvSpPr>
        <p:spPr>
          <a:xfrm>
            <a:off x="6816849" y="6726528"/>
            <a:ext cx="2959198" cy="338554"/>
          </a:xfrm>
          <a:prstGeom prst="rect">
            <a:avLst/>
          </a:prstGeom>
        </p:spPr>
        <p:txBody>
          <a:bodyPr wrap="square">
            <a:spAutoFit/>
          </a:bodyPr>
          <a:lstStyle/>
          <a:p>
            <a:pPr algn="r"/>
            <a:r>
              <a:rPr lang="ja-JP" altLang="en-US" sz="1600" dirty="0">
                <a:ea typeface="ＭＳ Ｐゴシック" panose="020B0600070205080204" pitchFamily="50" charset="-128"/>
              </a:rPr>
              <a:t>（出所：ラトビア中央統計局）</a:t>
            </a:r>
          </a:p>
        </p:txBody>
      </p:sp>
      <p:pic>
        <p:nvPicPr>
          <p:cNvPr id="2" name="図 1">
            <a:extLst>
              <a:ext uri="{FF2B5EF4-FFF2-40B4-BE49-F238E27FC236}">
                <a16:creationId xmlns:a16="http://schemas.microsoft.com/office/drawing/2014/main" id="{65D80880-DAA2-EAE3-37EE-AE49FA5A8DEF}"/>
              </a:ext>
            </a:extLst>
          </p:cNvPr>
          <p:cNvPicPr>
            <a:picLocks noChangeAspect="1"/>
          </p:cNvPicPr>
          <p:nvPr/>
        </p:nvPicPr>
        <p:blipFill>
          <a:blip r:embed="rId3"/>
          <a:stretch>
            <a:fillRect/>
          </a:stretch>
        </p:blipFill>
        <p:spPr>
          <a:xfrm>
            <a:off x="213294" y="816584"/>
            <a:ext cx="9579423" cy="5757845"/>
          </a:xfrm>
          <a:prstGeom prst="rect">
            <a:avLst/>
          </a:prstGeom>
        </p:spPr>
      </p:pic>
      <p:sp>
        <p:nvSpPr>
          <p:cNvPr id="4" name="右矢印 12">
            <a:extLst>
              <a:ext uri="{FF2B5EF4-FFF2-40B4-BE49-F238E27FC236}">
                <a16:creationId xmlns:a16="http://schemas.microsoft.com/office/drawing/2014/main" id="{FADCD1CB-8860-E459-13D2-10470C1168B7}"/>
              </a:ext>
            </a:extLst>
          </p:cNvPr>
          <p:cNvSpPr/>
          <p:nvPr/>
        </p:nvSpPr>
        <p:spPr>
          <a:xfrm rot="20607794">
            <a:off x="5826612" y="2079366"/>
            <a:ext cx="2419233" cy="3387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673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12</a:t>
            </a:fld>
            <a:endParaRPr lang="en-US" altLang="ja-JP" sz="2000" b="1" dirty="0">
              <a:solidFill>
                <a:schemeClr val="tx1">
                  <a:lumMod val="50000"/>
                  <a:lumOff val="50000"/>
                </a:schemeClr>
              </a:solidFill>
              <a:latin typeface="Arial" charset="0"/>
            </a:endParaRPr>
          </a:p>
        </p:txBody>
      </p:sp>
      <p:sp>
        <p:nvSpPr>
          <p:cNvPr id="17" name="タイトル 1"/>
          <p:cNvSpPr txBox="1">
            <a:spLocks/>
          </p:cNvSpPr>
          <p:nvPr/>
        </p:nvSpPr>
        <p:spPr>
          <a:xfrm>
            <a:off x="-11142" y="8896"/>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２－１）犯罪発生率の高い地域</a:t>
            </a:r>
          </a:p>
        </p:txBody>
      </p:sp>
      <p:sp>
        <p:nvSpPr>
          <p:cNvPr id="6" name="正方形/長方形 5"/>
          <p:cNvSpPr/>
          <p:nvPr/>
        </p:nvSpPr>
        <p:spPr>
          <a:xfrm>
            <a:off x="7027641" y="6893644"/>
            <a:ext cx="2902959" cy="338554"/>
          </a:xfrm>
          <a:prstGeom prst="rect">
            <a:avLst/>
          </a:prstGeom>
          <a:noFill/>
        </p:spPr>
        <p:txBody>
          <a:bodyPr wrap="square">
            <a:spAutoFit/>
          </a:bodyPr>
          <a:lstStyle/>
          <a:p>
            <a:r>
              <a:rPr lang="ja-JP" altLang="en-US" sz="1600" dirty="0">
                <a:ea typeface="ＭＳ Ｐゴシック" panose="020B0600070205080204" pitchFamily="50" charset="-128"/>
              </a:rPr>
              <a:t>（出所：ラトビア中央統計局）</a:t>
            </a:r>
          </a:p>
        </p:txBody>
      </p:sp>
      <p:pic>
        <p:nvPicPr>
          <p:cNvPr id="3" name="図 2">
            <a:extLst>
              <a:ext uri="{FF2B5EF4-FFF2-40B4-BE49-F238E27FC236}">
                <a16:creationId xmlns:a16="http://schemas.microsoft.com/office/drawing/2014/main" id="{50BDC42F-77D5-2919-4D18-4837993997D7}"/>
              </a:ext>
            </a:extLst>
          </p:cNvPr>
          <p:cNvPicPr>
            <a:picLocks noChangeAspect="1"/>
          </p:cNvPicPr>
          <p:nvPr/>
        </p:nvPicPr>
        <p:blipFill>
          <a:blip r:embed="rId3"/>
          <a:stretch>
            <a:fillRect/>
          </a:stretch>
        </p:blipFill>
        <p:spPr>
          <a:xfrm>
            <a:off x="46034" y="813822"/>
            <a:ext cx="10109230" cy="5938087"/>
          </a:xfrm>
          <a:prstGeom prst="rect">
            <a:avLst/>
          </a:prstGeom>
        </p:spPr>
      </p:pic>
      <p:sp>
        <p:nvSpPr>
          <p:cNvPr id="5" name="テキスト ボックス 4">
            <a:extLst>
              <a:ext uri="{FF2B5EF4-FFF2-40B4-BE49-F238E27FC236}">
                <a16:creationId xmlns:a16="http://schemas.microsoft.com/office/drawing/2014/main" id="{D5F01A02-69DA-B290-C298-BF8D668F791B}"/>
              </a:ext>
            </a:extLst>
          </p:cNvPr>
          <p:cNvSpPr txBox="1"/>
          <p:nvPr/>
        </p:nvSpPr>
        <p:spPr>
          <a:xfrm>
            <a:off x="95050" y="790750"/>
            <a:ext cx="2500127" cy="584775"/>
          </a:xfrm>
          <a:prstGeom prst="rect">
            <a:avLst/>
          </a:prstGeom>
          <a:noFill/>
        </p:spPr>
        <p:txBody>
          <a:bodyPr wrap="square">
            <a:spAutoFit/>
          </a:bodyPr>
          <a:lstStyle/>
          <a:p>
            <a:r>
              <a:rPr lang="en-US" altLang="ja-JP" sz="1600" b="1" i="0" dirty="0">
                <a:effectLst/>
                <a:latin typeface="Helvetica Neue"/>
              </a:rPr>
              <a:t>Recorded crime rates</a:t>
            </a:r>
            <a:r>
              <a:rPr lang="en-US" altLang="ja-JP" sz="1600" b="0" i="0" dirty="0">
                <a:effectLst/>
                <a:latin typeface="Helvetica Neue"/>
              </a:rPr>
              <a:t>, </a:t>
            </a:r>
          </a:p>
          <a:p>
            <a:r>
              <a:rPr lang="en-US" altLang="ja-JP" sz="1600" b="0" i="0" dirty="0">
                <a:effectLst/>
                <a:latin typeface="Helvetica Neue"/>
              </a:rPr>
              <a:t>Adm. territories, 2023</a:t>
            </a:r>
            <a:endParaRPr lang="ja-JP" altLang="en-US" sz="1600" dirty="0"/>
          </a:p>
        </p:txBody>
      </p:sp>
    </p:spTree>
    <p:extLst>
      <p:ext uri="{BB962C8B-B14F-4D97-AF65-F5344CB8AC3E}">
        <p14:creationId xmlns:p14="http://schemas.microsoft.com/office/powerpoint/2010/main" val="401783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13</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２－２）　ラトビアでの犯罪実例</a:t>
            </a:r>
          </a:p>
        </p:txBody>
      </p:sp>
      <p:pic>
        <p:nvPicPr>
          <p:cNvPr id="2050" name="Picture 2" descr="https://static.lsm.lv/media/2020/12/large/1/ei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382" y="858040"/>
            <a:ext cx="2748761" cy="59844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a:spLocks noChangeArrowheads="1"/>
          </p:cNvSpPr>
          <p:nvPr/>
        </p:nvSpPr>
        <p:spPr bwMode="auto">
          <a:xfrm>
            <a:off x="62727" y="844003"/>
            <a:ext cx="7371743" cy="13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en-US" altLang="ja-JP" sz="2800" dirty="0">
                <a:ea typeface="ＭＳ Ｐゴシック" panose="020B0600070205080204" pitchFamily="50" charset="-128"/>
              </a:rPr>
              <a:t>SMS</a:t>
            </a:r>
            <a:r>
              <a:rPr lang="ja-JP" altLang="en-US" sz="2800" dirty="0">
                <a:ea typeface="ＭＳ Ｐゴシック" panose="020B0600070205080204" pitchFamily="50" charset="-128"/>
              </a:rPr>
              <a:t>等による配達業者等の偽のホームページへの誘導（</a:t>
            </a:r>
            <a:r>
              <a:rPr lang="en-US" altLang="ja-JP" sz="2800" dirty="0">
                <a:ea typeface="ＭＳ Ｐゴシック" panose="020B0600070205080204" pitchFamily="50" charset="-128"/>
              </a:rPr>
              <a:t>Latvijas Pasts</a:t>
            </a:r>
            <a:r>
              <a:rPr lang="ja-JP" altLang="en-US" sz="2800" dirty="0">
                <a:ea typeface="ＭＳ Ｐゴシック" panose="020B0600070205080204" pitchFamily="50" charset="-128"/>
              </a:rPr>
              <a:t>、</a:t>
            </a:r>
            <a:r>
              <a:rPr lang="en-US" altLang="ja-JP" sz="2800" dirty="0">
                <a:ea typeface="ＭＳ Ｐゴシック" panose="020B0600070205080204" pitchFamily="50" charset="-128"/>
              </a:rPr>
              <a:t>DPD</a:t>
            </a:r>
            <a:r>
              <a:rPr lang="ja-JP" altLang="en-US" sz="2800" dirty="0">
                <a:ea typeface="ＭＳ Ｐゴシック" panose="020B0600070205080204" pitchFamily="50" charset="-128"/>
              </a:rPr>
              <a:t>、</a:t>
            </a:r>
            <a:r>
              <a:rPr lang="en-US" altLang="ja-JP" sz="2800" dirty="0" err="1">
                <a:ea typeface="ＭＳ Ｐゴシック" panose="020B0600070205080204" pitchFamily="50" charset="-128"/>
              </a:rPr>
              <a:t>omniva</a:t>
            </a:r>
            <a:r>
              <a:rPr lang="ja-JP" altLang="en-US" sz="2800" dirty="0">
                <a:ea typeface="ＭＳ Ｐゴシック" panose="020B0600070205080204" pitchFamily="50" charset="-128"/>
              </a:rPr>
              <a:t>等）</a:t>
            </a:r>
          </a:p>
        </p:txBody>
      </p:sp>
      <p:pic>
        <p:nvPicPr>
          <p:cNvPr id="2052" name="Picture 4" descr="https://i0.wp.com/omniva.info/wp-content/uploads/2021/02/Screenshot_20210201-113033_Chrome-1.png?fit=1316%2C5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68" y="1964470"/>
            <a:ext cx="6896014" cy="32023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057464" y="5208727"/>
            <a:ext cx="2475274" cy="276999"/>
          </a:xfrm>
          <a:prstGeom prst="rect">
            <a:avLst/>
          </a:prstGeom>
          <a:noFill/>
        </p:spPr>
        <p:txBody>
          <a:bodyPr wrap="square" rtlCol="0">
            <a:spAutoFit/>
          </a:bodyPr>
          <a:lstStyle/>
          <a:p>
            <a:r>
              <a:rPr kumimoji="1" lang="ja-JP" altLang="en-US" sz="1200" dirty="0"/>
              <a:t>画像：</a:t>
            </a:r>
            <a:r>
              <a:rPr kumimoji="1" lang="en-US" altLang="ja-JP" sz="1200" dirty="0" err="1"/>
              <a:t>omniva</a:t>
            </a:r>
            <a:endParaRPr kumimoji="1" lang="ja-JP" altLang="en-US" sz="1200" dirty="0"/>
          </a:p>
        </p:txBody>
      </p:sp>
      <p:sp>
        <p:nvSpPr>
          <p:cNvPr id="2" name="テキスト ボックス 1">
            <a:extLst>
              <a:ext uri="{FF2B5EF4-FFF2-40B4-BE49-F238E27FC236}">
                <a16:creationId xmlns:a16="http://schemas.microsoft.com/office/drawing/2014/main" id="{1FFB8976-D7A8-6D66-F11A-6458124CDC01}"/>
              </a:ext>
            </a:extLst>
          </p:cNvPr>
          <p:cNvSpPr txBox="1"/>
          <p:nvPr/>
        </p:nvSpPr>
        <p:spPr>
          <a:xfrm>
            <a:off x="152368" y="5626963"/>
            <a:ext cx="6979920" cy="1200329"/>
          </a:xfrm>
          <a:prstGeom prst="rect">
            <a:avLst/>
          </a:prstGeom>
          <a:noFill/>
        </p:spPr>
        <p:txBody>
          <a:bodyPr wrap="square" rtlCol="0">
            <a:spAutoFit/>
          </a:bodyPr>
          <a:lstStyle/>
          <a:p>
            <a:r>
              <a:rPr kumimoji="1" lang="ja-JP" altLang="en-US" sz="2400" b="1" u="sng" dirty="0">
                <a:solidFill>
                  <a:srgbClr val="FF0000"/>
                </a:solidFill>
              </a:rPr>
              <a:t>「荷物が配送できませんでした」等の偽メッセージ</a:t>
            </a:r>
            <a:endParaRPr kumimoji="1" lang="en-US" altLang="ja-JP" sz="2400" b="1" u="sng" dirty="0">
              <a:solidFill>
                <a:srgbClr val="FF0000"/>
              </a:solidFill>
            </a:endParaRPr>
          </a:p>
          <a:p>
            <a:r>
              <a:rPr kumimoji="1" lang="ja-JP" altLang="en-US" sz="2400" b="1" u="sng" dirty="0">
                <a:solidFill>
                  <a:srgbClr val="FF0000"/>
                </a:solidFill>
              </a:rPr>
              <a:t>クリスマスシーズンに多発</a:t>
            </a:r>
            <a:endParaRPr kumimoji="1" lang="en-US" altLang="ja-JP" sz="2400" b="1" u="sng" dirty="0">
              <a:solidFill>
                <a:srgbClr val="FF0000"/>
              </a:solidFill>
            </a:endParaRPr>
          </a:p>
          <a:p>
            <a:r>
              <a:rPr kumimoji="1" lang="ja-JP" altLang="en-US" sz="2400" b="1" u="sng" dirty="0">
                <a:solidFill>
                  <a:srgbClr val="FF0000"/>
                </a:solidFill>
              </a:rPr>
              <a:t>翻訳アプリでは不自然な文体の判別が困難</a:t>
            </a:r>
            <a:endParaRPr kumimoji="1" lang="en-US" altLang="ja-JP" sz="2400" b="1" u="sng" dirty="0">
              <a:solidFill>
                <a:srgbClr val="FF0000"/>
              </a:solidFill>
            </a:endParaRPr>
          </a:p>
        </p:txBody>
      </p:sp>
    </p:spTree>
    <p:extLst>
      <p:ext uri="{BB962C8B-B14F-4D97-AF65-F5344CB8AC3E}">
        <p14:creationId xmlns:p14="http://schemas.microsoft.com/office/powerpoint/2010/main" val="416985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88928" y="1031632"/>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14</a:t>
            </a:fld>
            <a:endParaRPr lang="en-US" altLang="ja-JP" sz="2000" b="1" dirty="0">
              <a:solidFill>
                <a:schemeClr val="tx1">
                  <a:lumMod val="50000"/>
                  <a:lumOff val="50000"/>
                </a:schemeClr>
              </a:solidFill>
              <a:latin typeface="Arial" charset="0"/>
            </a:endParaRPr>
          </a:p>
        </p:txBody>
      </p:sp>
      <p:sp>
        <p:nvSpPr>
          <p:cNvPr id="2" name="正方形/長方形 1"/>
          <p:cNvSpPr/>
          <p:nvPr/>
        </p:nvSpPr>
        <p:spPr>
          <a:xfrm>
            <a:off x="56544" y="1584513"/>
            <a:ext cx="10144129" cy="4524315"/>
          </a:xfrm>
          <a:prstGeom prst="rect">
            <a:avLst/>
          </a:prstGeom>
        </p:spPr>
        <p:txBody>
          <a:bodyPr wrap="square">
            <a:spAutoFit/>
            <a:scene3d>
              <a:camera prst="orthographicFront"/>
              <a:lightRig rig="threePt" dir="t"/>
            </a:scene3d>
            <a:sp3d extrusionH="57150">
              <a:bevelT w="38100" h="38100" prst="relaxedInset"/>
            </a:sp3d>
          </a:bodyPr>
          <a:lstStyle/>
          <a:p>
            <a:pPr>
              <a:tabLst>
                <a:tab pos="0" algn="l"/>
                <a:tab pos="9683750" algn="l"/>
              </a:tabLst>
            </a:pPr>
            <a:r>
              <a:rPr lang="ja-JP" altLang="en-US" sz="3200" spc="300" dirty="0">
                <a:ea typeface="ＭＳ Ｐゴシック" panose="020B0600070205080204" pitchFamily="50" charset="-128"/>
              </a:rPr>
              <a:t>１　リガ駅や中央市場周辺等の犯罪多発地点では</a:t>
            </a:r>
            <a:endParaRPr lang="en-US" altLang="ja-JP" sz="3200" spc="300" dirty="0">
              <a:ea typeface="ＭＳ Ｐゴシック" panose="020B0600070205080204" pitchFamily="50" charset="-128"/>
            </a:endParaRPr>
          </a:p>
          <a:p>
            <a:pPr>
              <a:tabLst>
                <a:tab pos="0" algn="l"/>
                <a:tab pos="9683750" algn="l"/>
              </a:tabLst>
            </a:pPr>
            <a:r>
              <a:rPr lang="ja-JP" altLang="en-US" sz="3200" spc="300" dirty="0">
                <a:ea typeface="ＭＳ Ｐゴシック" panose="020B0600070205080204" pitchFamily="50" charset="-128"/>
              </a:rPr>
              <a:t>　厳重に警戒する。</a:t>
            </a:r>
            <a:endParaRPr lang="en-US" altLang="ja-JP" sz="3200" spc="300" dirty="0">
              <a:ea typeface="ＭＳ Ｐゴシック" panose="020B0600070205080204" pitchFamily="50" charset="-128"/>
            </a:endParaRPr>
          </a:p>
          <a:p>
            <a:pPr>
              <a:tabLst>
                <a:tab pos="0" algn="l"/>
                <a:tab pos="9683750" algn="l"/>
              </a:tabLst>
            </a:pPr>
            <a:r>
              <a:rPr lang="ja-JP" altLang="en-US" sz="3200" spc="300" dirty="0">
                <a:ea typeface="ＭＳ Ｐゴシック" panose="020B0600070205080204" pitchFamily="50" charset="-128"/>
              </a:rPr>
              <a:t>２　人通りの少ない細い路地はできるだけ避ける。</a:t>
            </a:r>
            <a:endParaRPr lang="en-US" altLang="ja-JP" sz="3200" spc="3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３　付近に後をつけてきている不審な人物がいないか注意する。</a:t>
            </a:r>
            <a:endParaRPr lang="en-US" altLang="ja-JP" sz="32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４　自動車内に貴重品（中の見えないバッグ等）を置かない。</a:t>
            </a:r>
            <a:endParaRPr lang="en-US" altLang="ja-JP" sz="32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５　メールやメッセージ内のリンクを安易にクリックしない。</a:t>
            </a:r>
            <a:endParaRPr lang="en-US" altLang="ja-JP" sz="32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６　</a:t>
            </a:r>
            <a:r>
              <a:rPr lang="ja-JP" altLang="en-US" sz="3200" spc="300" dirty="0">
                <a:ea typeface="ＭＳ Ｐゴシック" panose="020B0600070205080204" pitchFamily="50" charset="-128"/>
              </a:rPr>
              <a:t>デモ・集会等に興味本位で近づかない。</a:t>
            </a:r>
            <a:endParaRPr lang="en-US" altLang="ja-JP" sz="3200" spc="3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７　外出の際は、防寒着・反射材の着用を。</a:t>
            </a:r>
            <a:endParaRPr lang="en-US" altLang="ja-JP" sz="3200" dirty="0">
              <a:ea typeface="ＭＳ Ｐゴシック" panose="020B0600070205080204" pitchFamily="50" charset="-128"/>
            </a:endParaRPr>
          </a:p>
        </p:txBody>
      </p:sp>
      <p:sp>
        <p:nvSpPr>
          <p:cNvPr id="10" name="タイトル 1"/>
          <p:cNvSpPr txBox="1">
            <a:spLocks/>
          </p:cNvSpPr>
          <p:nvPr/>
        </p:nvSpPr>
        <p:spPr>
          <a:xfrm>
            <a:off x="-798" y="10510"/>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２－３）　被害に合わないために</a:t>
            </a:r>
          </a:p>
        </p:txBody>
      </p:sp>
    </p:spTree>
    <p:extLst>
      <p:ext uri="{BB962C8B-B14F-4D97-AF65-F5344CB8AC3E}">
        <p14:creationId xmlns:p14="http://schemas.microsoft.com/office/powerpoint/2010/main" val="22309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891997" y="5451220"/>
            <a:ext cx="8812695" cy="161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800" dirty="0">
                <a:ea typeface="ＭＳ Ｐゴシック" panose="020B0600070205080204" pitchFamily="50" charset="-128"/>
              </a:rPr>
              <a:t>通話だけでなく、テキストによる通報も可能</a:t>
            </a:r>
            <a:endParaRPr lang="en-US" altLang="ja-JP" sz="2800" dirty="0">
              <a:ea typeface="ＭＳ Ｐゴシック" panose="020B0600070205080204" pitchFamily="50" charset="-128"/>
            </a:endParaRPr>
          </a:p>
          <a:p>
            <a:pPr>
              <a:spcBef>
                <a:spcPct val="20000"/>
              </a:spcBef>
            </a:pPr>
            <a:r>
              <a:rPr lang="ja-JP" altLang="en-US" sz="2800" dirty="0">
                <a:ea typeface="ＭＳ Ｐゴシック" panose="020B0600070205080204" pitchFamily="50" charset="-128"/>
              </a:rPr>
              <a:t>通報時、現在の位置情報を送信可能</a:t>
            </a:r>
            <a:endParaRPr lang="en-US" altLang="ja-JP" sz="2800" dirty="0">
              <a:ea typeface="ＭＳ Ｐゴシック" panose="020B0600070205080204" pitchFamily="50" charset="-128"/>
            </a:endParaRPr>
          </a:p>
          <a:p>
            <a:pPr>
              <a:spcBef>
                <a:spcPct val="20000"/>
              </a:spcBef>
            </a:pPr>
            <a:r>
              <a:rPr lang="ja-JP" altLang="en-US" sz="2800" dirty="0">
                <a:ea typeface="ＭＳ Ｐゴシック" panose="020B0600070205080204" pitchFamily="50" charset="-128"/>
              </a:rPr>
              <a:t>その他、気象情報や避難情報等、各種警報の通知機能</a:t>
            </a:r>
            <a:endParaRPr lang="en-US" altLang="ja-JP" sz="2800" dirty="0">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15</a:t>
            </a:fld>
            <a:endParaRPr lang="en-US" altLang="ja-JP" sz="2000" b="1" dirty="0">
              <a:solidFill>
                <a:schemeClr val="tx1">
                  <a:lumMod val="50000"/>
                  <a:lumOff val="50000"/>
                </a:schemeClr>
              </a:solidFill>
              <a:latin typeface="Arial" charset="0"/>
            </a:endParaRPr>
          </a:p>
        </p:txBody>
      </p:sp>
      <p:sp>
        <p:nvSpPr>
          <p:cNvPr id="2" name="正方形/長方形 1"/>
          <p:cNvSpPr/>
          <p:nvPr/>
        </p:nvSpPr>
        <p:spPr>
          <a:xfrm>
            <a:off x="99852" y="927711"/>
            <a:ext cx="4609611" cy="584775"/>
          </a:xfrm>
          <a:prstGeom prst="rect">
            <a:avLst/>
          </a:prstGeom>
        </p:spPr>
        <p:txBody>
          <a:bodyPr wrap="square">
            <a:spAutoFit/>
            <a:scene3d>
              <a:camera prst="orthographicFront"/>
              <a:lightRig rig="threePt" dir="t"/>
            </a:scene3d>
            <a:sp3d extrusionH="57150">
              <a:bevelT w="38100" h="38100" prst="relaxedInset"/>
            </a:sp3d>
          </a:bodyPr>
          <a:lstStyle/>
          <a:p>
            <a:pPr algn="ctr">
              <a:tabLst>
                <a:tab pos="0" algn="l"/>
                <a:tab pos="9683750" algn="l"/>
              </a:tabLst>
            </a:pPr>
            <a:r>
              <a:rPr lang="ja-JP" altLang="en-US" sz="3200" dirty="0">
                <a:ea typeface="ＭＳ Ｐゴシック" panose="020B0600070205080204" pitchFamily="50" charset="-128"/>
              </a:rPr>
              <a:t>国家消防救助局のアプリ</a:t>
            </a:r>
            <a:endParaRPr lang="en-US" altLang="ja-JP" sz="3200" dirty="0">
              <a:ea typeface="ＭＳ Ｐゴシック" panose="020B0600070205080204" pitchFamily="50" charset="-128"/>
            </a:endParaRPr>
          </a:p>
        </p:txBody>
      </p:sp>
      <p:sp>
        <p:nvSpPr>
          <p:cNvPr id="10" name="タイトル 1"/>
          <p:cNvSpPr txBox="1">
            <a:spLocks/>
          </p:cNvSpPr>
          <p:nvPr/>
        </p:nvSpPr>
        <p:spPr>
          <a:xfrm>
            <a:off x="-798" y="10510"/>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２－３）　被害に合わないために</a:t>
            </a:r>
          </a:p>
        </p:txBody>
      </p:sp>
      <p:pic>
        <p:nvPicPr>
          <p:cNvPr id="3" name="Picture 2">
            <a:extLst>
              <a:ext uri="{FF2B5EF4-FFF2-40B4-BE49-F238E27FC236}">
                <a16:creationId xmlns:a16="http://schemas.microsoft.com/office/drawing/2014/main" id="{07A6E24F-0906-E4BA-7465-8C4051B8A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75" y="1724738"/>
            <a:ext cx="4429188" cy="371295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3019149C-F5F1-D89F-C7AF-4B0834A4DB79}"/>
              </a:ext>
            </a:extLst>
          </p:cNvPr>
          <p:cNvPicPr>
            <a:picLocks noChangeAspect="1"/>
          </p:cNvPicPr>
          <p:nvPr/>
        </p:nvPicPr>
        <p:blipFill>
          <a:blip r:embed="rId4"/>
          <a:stretch>
            <a:fillRect/>
          </a:stretch>
        </p:blipFill>
        <p:spPr>
          <a:xfrm>
            <a:off x="5136174" y="1512485"/>
            <a:ext cx="4773714" cy="3925207"/>
          </a:xfrm>
          <a:prstGeom prst="rect">
            <a:avLst/>
          </a:prstGeom>
        </p:spPr>
      </p:pic>
      <p:sp>
        <p:nvSpPr>
          <p:cNvPr id="6" name="正方形/長方形 5">
            <a:extLst>
              <a:ext uri="{FF2B5EF4-FFF2-40B4-BE49-F238E27FC236}">
                <a16:creationId xmlns:a16="http://schemas.microsoft.com/office/drawing/2014/main" id="{53F06810-CB30-BE16-B71B-A135FF4A0869}"/>
              </a:ext>
            </a:extLst>
          </p:cNvPr>
          <p:cNvSpPr/>
          <p:nvPr/>
        </p:nvSpPr>
        <p:spPr>
          <a:xfrm>
            <a:off x="5095081" y="927711"/>
            <a:ext cx="4609611" cy="584775"/>
          </a:xfrm>
          <a:prstGeom prst="rect">
            <a:avLst/>
          </a:prstGeom>
        </p:spPr>
        <p:txBody>
          <a:bodyPr wrap="square">
            <a:spAutoFit/>
            <a:scene3d>
              <a:camera prst="orthographicFront"/>
              <a:lightRig rig="threePt" dir="t"/>
            </a:scene3d>
            <a:sp3d extrusionH="57150">
              <a:bevelT w="38100" h="38100" prst="relaxedInset"/>
            </a:sp3d>
          </a:bodyPr>
          <a:lstStyle/>
          <a:p>
            <a:pPr algn="ctr">
              <a:tabLst>
                <a:tab pos="0" algn="l"/>
                <a:tab pos="9683750" algn="l"/>
              </a:tabLst>
            </a:pPr>
            <a:r>
              <a:rPr lang="ja-JP" altLang="en-US" sz="3200" dirty="0">
                <a:ea typeface="ＭＳ Ｐゴシック" panose="020B0600070205080204" pitchFamily="50" charset="-128"/>
              </a:rPr>
              <a:t>リガ市警察のアプリ</a:t>
            </a:r>
            <a:endParaRPr lang="en-US" altLang="ja-JP" sz="3200" dirty="0">
              <a:ea typeface="ＭＳ Ｐゴシック" panose="020B0600070205080204" pitchFamily="50" charset="-128"/>
            </a:endParaRPr>
          </a:p>
        </p:txBody>
      </p:sp>
    </p:spTree>
    <p:extLst>
      <p:ext uri="{BB962C8B-B14F-4D97-AF65-F5344CB8AC3E}">
        <p14:creationId xmlns:p14="http://schemas.microsoft.com/office/powerpoint/2010/main" val="3645271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88928" y="1031632"/>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16</a:t>
            </a:fld>
            <a:endParaRPr lang="en-US" altLang="ja-JP" sz="2000" b="1" dirty="0">
              <a:solidFill>
                <a:schemeClr val="tx1">
                  <a:lumMod val="50000"/>
                  <a:lumOff val="50000"/>
                </a:schemeClr>
              </a:solidFill>
              <a:latin typeface="Arial" charset="0"/>
            </a:endParaRPr>
          </a:p>
        </p:txBody>
      </p:sp>
      <p:sp>
        <p:nvSpPr>
          <p:cNvPr id="2" name="正方形/長方形 1"/>
          <p:cNvSpPr/>
          <p:nvPr/>
        </p:nvSpPr>
        <p:spPr>
          <a:xfrm>
            <a:off x="389496" y="1271179"/>
            <a:ext cx="9565166" cy="5509200"/>
          </a:xfrm>
          <a:prstGeom prst="rect">
            <a:avLst/>
          </a:prstGeom>
        </p:spPr>
        <p:txBody>
          <a:bodyPr wrap="square">
            <a:spAutoFit/>
            <a:scene3d>
              <a:camera prst="orthographicFront"/>
              <a:lightRig rig="threePt" dir="t"/>
            </a:scene3d>
            <a:sp3d extrusionH="57150">
              <a:bevelT w="38100" h="38100" prst="relaxedInset"/>
            </a:sp3d>
          </a:bodyPr>
          <a:lstStyle/>
          <a:p>
            <a:pPr>
              <a:tabLst>
                <a:tab pos="0" algn="l"/>
                <a:tab pos="9683750" algn="l"/>
              </a:tabLst>
            </a:pPr>
            <a:r>
              <a:rPr lang="ja-JP" altLang="en-US" sz="3200" dirty="0">
                <a:ea typeface="ＭＳ Ｐゴシック" panose="020B0600070205080204" pitchFamily="50" charset="-128"/>
              </a:rPr>
              <a:t>　不法移民の増加を受け、シェンゲン域内の各国国境管理が厳格化される傾向にあります。</a:t>
            </a:r>
            <a:endParaRPr lang="en-US" altLang="ja-JP" sz="3200" dirty="0">
              <a:ea typeface="ＭＳ Ｐゴシック" panose="020B0600070205080204" pitchFamily="50" charset="-128"/>
            </a:endParaRPr>
          </a:p>
          <a:p>
            <a:pPr>
              <a:tabLst>
                <a:tab pos="0" algn="l"/>
                <a:tab pos="9683750" algn="l"/>
              </a:tabLst>
            </a:pPr>
            <a:endParaRPr lang="en-US" altLang="ja-JP" sz="32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　シェンゲン域内の移動であっても、必ずパスポートと</a:t>
            </a:r>
            <a:r>
              <a:rPr lang="en-US" altLang="ja-JP" sz="3200" dirty="0">
                <a:ea typeface="ＭＳ Ｐゴシック" panose="020B0600070205080204" pitchFamily="50" charset="-128"/>
              </a:rPr>
              <a:t>ID</a:t>
            </a:r>
            <a:r>
              <a:rPr lang="ja-JP" altLang="en-US" sz="3200" dirty="0">
                <a:ea typeface="ＭＳ Ｐゴシック" panose="020B0600070205080204" pitchFamily="50" charset="-128"/>
              </a:rPr>
              <a:t>を携行してください。</a:t>
            </a:r>
            <a:endParaRPr lang="en-US" altLang="ja-JP" sz="3200" dirty="0">
              <a:ea typeface="ＭＳ Ｐゴシック" panose="020B0600070205080204" pitchFamily="50" charset="-128"/>
            </a:endParaRPr>
          </a:p>
          <a:p>
            <a:pPr>
              <a:tabLst>
                <a:tab pos="0" algn="l"/>
                <a:tab pos="9683750" algn="l"/>
              </a:tabLst>
            </a:pPr>
            <a:endParaRPr lang="en-US" altLang="ja-JP" sz="32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　リガ・バスターミナルでも、リトアニアやエストニア行きバス乗車の際にパスポートチェックが行われています。</a:t>
            </a:r>
            <a:endParaRPr lang="en-US" altLang="ja-JP" sz="3200" dirty="0">
              <a:ea typeface="ＭＳ Ｐゴシック" panose="020B0600070205080204" pitchFamily="50" charset="-128"/>
            </a:endParaRPr>
          </a:p>
          <a:p>
            <a:pPr>
              <a:tabLst>
                <a:tab pos="0" algn="l"/>
                <a:tab pos="9683750" algn="l"/>
              </a:tabLst>
            </a:pPr>
            <a:endParaRPr lang="en-US" altLang="ja-JP" sz="3200" dirty="0">
              <a:ea typeface="ＭＳ Ｐゴシック" panose="020B0600070205080204" pitchFamily="50" charset="-128"/>
            </a:endParaRPr>
          </a:p>
          <a:p>
            <a:pPr>
              <a:tabLst>
                <a:tab pos="0" algn="l"/>
                <a:tab pos="9683750" algn="l"/>
              </a:tabLst>
            </a:pPr>
            <a:r>
              <a:rPr lang="ja-JP" altLang="en-US" sz="3200" dirty="0">
                <a:ea typeface="ＭＳ Ｐゴシック" panose="020B0600070205080204" pitchFamily="50" charset="-128"/>
              </a:rPr>
              <a:t>　ドイツ国内では旅券不携帯の邦人旅行者が逮捕される事案が発生しています。</a:t>
            </a:r>
            <a:endParaRPr lang="en-US" altLang="ja-JP" sz="3200" dirty="0">
              <a:ea typeface="ＭＳ Ｐゴシック" panose="020B0600070205080204" pitchFamily="50" charset="-128"/>
            </a:endParaRPr>
          </a:p>
        </p:txBody>
      </p:sp>
      <p:sp>
        <p:nvSpPr>
          <p:cNvPr id="10" name="タイトル 1"/>
          <p:cNvSpPr txBox="1">
            <a:spLocks/>
          </p:cNvSpPr>
          <p:nvPr/>
        </p:nvSpPr>
        <p:spPr>
          <a:xfrm>
            <a:off x="-798" y="10510"/>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２－３）　国境管理の厳格化</a:t>
            </a:r>
          </a:p>
        </p:txBody>
      </p:sp>
    </p:spTree>
    <p:extLst>
      <p:ext uri="{BB962C8B-B14F-4D97-AF65-F5344CB8AC3E}">
        <p14:creationId xmlns:p14="http://schemas.microsoft.com/office/powerpoint/2010/main" val="409342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17</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３ｰ１）　非常時にすべきこと・日頃の備え</a:t>
            </a:r>
          </a:p>
        </p:txBody>
      </p:sp>
      <p:sp>
        <p:nvSpPr>
          <p:cNvPr id="12" name="正方形/長方形 11"/>
          <p:cNvSpPr/>
          <p:nvPr/>
        </p:nvSpPr>
        <p:spPr>
          <a:xfrm>
            <a:off x="248425" y="1144850"/>
            <a:ext cx="9847307" cy="1077218"/>
          </a:xfrm>
          <a:prstGeom prst="rect">
            <a:avLst/>
          </a:prstGeom>
        </p:spPr>
        <p:txBody>
          <a:bodyPr wrap="square">
            <a:spAutoFit/>
            <a:scene3d>
              <a:camera prst="orthographicFront"/>
              <a:lightRig rig="threePt" dir="t"/>
            </a:scene3d>
            <a:sp3d extrusionH="57150">
              <a:bevelT w="38100" h="38100" prst="relaxedInset"/>
            </a:sp3d>
          </a:bodyPr>
          <a:lstStyle/>
          <a:p>
            <a:pPr>
              <a:tabLst>
                <a:tab pos="0" algn="l"/>
                <a:tab pos="9683750" algn="l"/>
              </a:tabLst>
            </a:pPr>
            <a:endParaRPr lang="en-US" altLang="ja-JP" sz="3200" b="1" dirty="0">
              <a:ea typeface="ＭＳ Ｐゴシック" panose="020B0600070205080204" pitchFamily="50" charset="-128"/>
            </a:endParaRPr>
          </a:p>
          <a:p>
            <a:pPr>
              <a:tabLst>
                <a:tab pos="0" algn="l"/>
                <a:tab pos="9683750" algn="l"/>
              </a:tabLst>
            </a:pPr>
            <a:endParaRPr lang="en-US" altLang="ja-JP" sz="3200" b="1" dirty="0">
              <a:ea typeface="ＭＳ Ｐゴシック" panose="020B0600070205080204" pitchFamily="50" charset="-128"/>
            </a:endParaRPr>
          </a:p>
        </p:txBody>
      </p:sp>
      <p:sp>
        <p:nvSpPr>
          <p:cNvPr id="6" name="テキスト ボックス 5"/>
          <p:cNvSpPr txBox="1"/>
          <p:nvPr/>
        </p:nvSpPr>
        <p:spPr>
          <a:xfrm>
            <a:off x="217014" y="5471245"/>
            <a:ext cx="2782476" cy="1569660"/>
          </a:xfrm>
          <a:prstGeom prst="rect">
            <a:avLst/>
          </a:prstGeom>
          <a:noFill/>
        </p:spPr>
        <p:txBody>
          <a:bodyPr wrap="square" rtlCol="0">
            <a:spAutoFit/>
          </a:bodyPr>
          <a:lstStyle/>
          <a:p>
            <a:r>
              <a:rPr lang="en-US" altLang="ja-JP" sz="2400" dirty="0"/>
              <a:t>※</a:t>
            </a:r>
            <a:r>
              <a:rPr lang="ja-JP" altLang="en-US" sz="2400" dirty="0"/>
              <a:t>ラトビア国防省</a:t>
            </a:r>
            <a:r>
              <a:rPr lang="en-US" altLang="ja-JP" sz="2400" dirty="0"/>
              <a:t>(Ministry of </a:t>
            </a:r>
            <a:r>
              <a:rPr lang="en-US" altLang="ja-JP" sz="2400" dirty="0" err="1"/>
              <a:t>Defence</a:t>
            </a:r>
            <a:r>
              <a:rPr lang="en-US" altLang="ja-JP" sz="2400" dirty="0"/>
              <a:t>)</a:t>
            </a:r>
          </a:p>
          <a:p>
            <a:r>
              <a:rPr lang="ja-JP" altLang="en-US" sz="2400" dirty="0"/>
              <a:t>の情報を引用</a:t>
            </a:r>
            <a:endParaRPr lang="en-US" altLang="ja-JP" sz="2400" dirty="0"/>
          </a:p>
        </p:txBody>
      </p:sp>
      <p:pic>
        <p:nvPicPr>
          <p:cNvPr id="3" name="図 2">
            <a:extLst>
              <a:ext uri="{FF2B5EF4-FFF2-40B4-BE49-F238E27FC236}">
                <a16:creationId xmlns:a16="http://schemas.microsoft.com/office/drawing/2014/main" id="{C70201C1-8944-8F7B-21F6-8D9D7D039BC2}"/>
              </a:ext>
            </a:extLst>
          </p:cNvPr>
          <p:cNvPicPr>
            <a:picLocks noChangeAspect="1"/>
          </p:cNvPicPr>
          <p:nvPr/>
        </p:nvPicPr>
        <p:blipFill>
          <a:blip r:embed="rId3"/>
          <a:stretch>
            <a:fillRect/>
          </a:stretch>
        </p:blipFill>
        <p:spPr>
          <a:xfrm>
            <a:off x="2875457" y="834994"/>
            <a:ext cx="4508208" cy="6275244"/>
          </a:xfrm>
          <a:prstGeom prst="rect">
            <a:avLst/>
          </a:prstGeom>
        </p:spPr>
      </p:pic>
    </p:spTree>
    <p:extLst>
      <p:ext uri="{BB962C8B-B14F-4D97-AF65-F5344CB8AC3E}">
        <p14:creationId xmlns:p14="http://schemas.microsoft.com/office/powerpoint/2010/main" val="2584165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18</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３ｰ１）　ラトビア国防省からの情報</a:t>
            </a:r>
          </a:p>
        </p:txBody>
      </p:sp>
      <p:sp>
        <p:nvSpPr>
          <p:cNvPr id="12" name="正方形/長方形 11"/>
          <p:cNvSpPr/>
          <p:nvPr/>
        </p:nvSpPr>
        <p:spPr>
          <a:xfrm>
            <a:off x="248425" y="1144850"/>
            <a:ext cx="9847307" cy="1077218"/>
          </a:xfrm>
          <a:prstGeom prst="rect">
            <a:avLst/>
          </a:prstGeom>
        </p:spPr>
        <p:txBody>
          <a:bodyPr wrap="square">
            <a:spAutoFit/>
            <a:scene3d>
              <a:camera prst="orthographicFront"/>
              <a:lightRig rig="threePt" dir="t"/>
            </a:scene3d>
            <a:sp3d extrusionH="57150">
              <a:bevelT w="38100" h="38100" prst="relaxedInset"/>
            </a:sp3d>
          </a:bodyPr>
          <a:lstStyle/>
          <a:p>
            <a:pPr>
              <a:tabLst>
                <a:tab pos="0" algn="l"/>
                <a:tab pos="9683750" algn="l"/>
              </a:tabLst>
            </a:pPr>
            <a:endParaRPr lang="en-US" altLang="ja-JP" sz="3200" b="1" dirty="0">
              <a:ea typeface="ＭＳ Ｐゴシック" panose="020B0600070205080204" pitchFamily="50" charset="-128"/>
            </a:endParaRPr>
          </a:p>
          <a:p>
            <a:pPr>
              <a:tabLst>
                <a:tab pos="0" algn="l"/>
                <a:tab pos="9683750" algn="l"/>
              </a:tabLst>
            </a:pPr>
            <a:endParaRPr lang="en-US" altLang="ja-JP" sz="3200" b="1" dirty="0">
              <a:ea typeface="ＭＳ Ｐゴシック" panose="020B0600070205080204" pitchFamily="50" charset="-128"/>
            </a:endParaRPr>
          </a:p>
        </p:txBody>
      </p:sp>
      <p:sp>
        <p:nvSpPr>
          <p:cNvPr id="6" name="テキスト ボックス 5"/>
          <p:cNvSpPr txBox="1"/>
          <p:nvPr/>
        </p:nvSpPr>
        <p:spPr>
          <a:xfrm>
            <a:off x="161034" y="1030046"/>
            <a:ext cx="9551678" cy="5878532"/>
          </a:xfrm>
          <a:prstGeom prst="rect">
            <a:avLst/>
          </a:prstGeom>
          <a:noFill/>
        </p:spPr>
        <p:txBody>
          <a:bodyPr wrap="square" rtlCol="0">
            <a:spAutoFit/>
          </a:bodyPr>
          <a:lstStyle/>
          <a:p>
            <a:pPr algn="ctr"/>
            <a:r>
              <a:rPr lang="ja-JP" altLang="en-US" sz="3200" b="1" dirty="0"/>
              <a:t>非常時への備え</a:t>
            </a:r>
            <a:endParaRPr lang="en-US" altLang="ja-JP" sz="3200" b="1" dirty="0"/>
          </a:p>
          <a:p>
            <a:pPr algn="ctr"/>
            <a:endParaRPr lang="en-US" altLang="ja-JP" sz="3200" dirty="0"/>
          </a:p>
          <a:p>
            <a:endParaRPr lang="en-US" altLang="ja-JP" sz="3200" dirty="0"/>
          </a:p>
          <a:p>
            <a:r>
              <a:rPr lang="ja-JP" altLang="en-US" sz="3200" dirty="0"/>
              <a:t>１　家族で緊急時の対応について話し合っておく　</a:t>
            </a:r>
          </a:p>
          <a:p>
            <a:r>
              <a:rPr lang="ja-JP" altLang="en-US" sz="3200" dirty="0"/>
              <a:t>２　備蓄品の用意（食料、水、等　最低３日～７日分）　</a:t>
            </a:r>
            <a:endParaRPr lang="en-US" altLang="ja-JP" sz="3200" dirty="0"/>
          </a:p>
          <a:p>
            <a:r>
              <a:rPr lang="ja-JP" altLang="en-US" sz="3200" dirty="0"/>
              <a:t>　　（水は１日１人３リットルが目安）　</a:t>
            </a:r>
            <a:endParaRPr lang="en-US" altLang="ja-JP" sz="3200" dirty="0"/>
          </a:p>
          <a:p>
            <a:r>
              <a:rPr lang="ja-JP" altLang="en-US" sz="3200" dirty="0"/>
              <a:t>３　非常用持出袋を準備しておく</a:t>
            </a:r>
            <a:endParaRPr lang="en-US" altLang="ja-JP" sz="3200" dirty="0"/>
          </a:p>
          <a:p>
            <a:r>
              <a:rPr lang="ja-JP" altLang="en-US" sz="3200" dirty="0"/>
              <a:t>　　（</a:t>
            </a:r>
            <a:r>
              <a:rPr lang="en-US" altLang="ja-JP" sz="3200" dirty="0"/>
              <a:t>ID</a:t>
            </a:r>
            <a:r>
              <a:rPr lang="ja-JP" altLang="en-US" sz="3200" dirty="0"/>
              <a:t>、現金、携帯ラジオ、筆記用具、連絡先、食料・</a:t>
            </a:r>
            <a:endParaRPr lang="en-US" altLang="ja-JP" sz="3200" dirty="0"/>
          </a:p>
          <a:p>
            <a:r>
              <a:rPr lang="ja-JP" altLang="en-US" sz="3200" dirty="0"/>
              <a:t>　　水、充電器、電池、常備薬等）</a:t>
            </a:r>
            <a:endParaRPr lang="en-US" altLang="ja-JP" sz="3200" dirty="0"/>
          </a:p>
          <a:p>
            <a:r>
              <a:rPr lang="ja-JP" altLang="en-US" sz="3200" dirty="0"/>
              <a:t>４　必要な連絡先を暗記するかメモしておく</a:t>
            </a:r>
            <a:endParaRPr lang="en-US" altLang="ja-JP" sz="3200" dirty="0"/>
          </a:p>
          <a:p>
            <a:endParaRPr lang="en-US" altLang="ja-JP" sz="3200" b="1"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ラトビア国防省</a:t>
            </a:r>
            <a:r>
              <a:rPr kumimoji="1" lang="en-US" altLang="ja-JP" sz="2400" b="0" i="0" u="none" strike="noStrike" kern="1200" cap="none" spc="0" normalizeH="0" baseline="0" noProof="0" dirty="0">
                <a:ln>
                  <a:noFill/>
                </a:ln>
                <a:solidFill>
                  <a:prstClr val="black"/>
                </a:solidFill>
                <a:effectLst/>
                <a:uLnTx/>
                <a:uFillTx/>
                <a:latin typeface="Arial" charset="0"/>
                <a:ea typeface="ＭＳ Ｐゴシック" charset="-128"/>
                <a:cs typeface="+mn-cs"/>
              </a:rPr>
              <a:t>(Ministry of </a:t>
            </a:r>
            <a:r>
              <a:rPr kumimoji="1" lang="en-US" altLang="ja-JP" sz="2400" b="0" i="0" u="none" strike="noStrike" kern="1200" cap="none" spc="0" normalizeH="0" baseline="0" noProof="0" dirty="0" err="1">
                <a:ln>
                  <a:noFill/>
                </a:ln>
                <a:solidFill>
                  <a:prstClr val="black"/>
                </a:solidFill>
                <a:effectLst/>
                <a:uLnTx/>
                <a:uFillTx/>
                <a:latin typeface="Arial" charset="0"/>
                <a:ea typeface="ＭＳ Ｐゴシック" charset="-128"/>
                <a:cs typeface="+mn-cs"/>
              </a:rPr>
              <a:t>Defence</a:t>
            </a:r>
            <a:r>
              <a:rPr kumimoji="1" lang="en-US" altLang="ja-JP" sz="2400" b="0" i="0" u="none" strike="noStrike" kern="1200" cap="none" spc="0" normalizeH="0" baseline="0" noProof="0" dirty="0">
                <a:ln>
                  <a:noFill/>
                </a:ln>
                <a:solidFill>
                  <a:prstClr val="black"/>
                </a:solidFill>
                <a:effectLst/>
                <a:uLnTx/>
                <a:uFillTx/>
                <a:latin typeface="Arial" charset="0"/>
                <a:ea typeface="ＭＳ Ｐゴシック" charset="-128"/>
                <a:cs typeface="+mn-cs"/>
              </a:rPr>
              <a:t>)</a:t>
            </a:r>
            <a:r>
              <a:rPr kumimoji="1" lang="ja-JP" altLang="en-US" sz="2400" b="0" i="0" u="none" strike="noStrike" kern="1200" cap="none" spc="0" normalizeH="0" baseline="0" noProof="0" dirty="0">
                <a:ln>
                  <a:noFill/>
                </a:ln>
                <a:solidFill>
                  <a:prstClr val="black"/>
                </a:solidFill>
                <a:effectLst/>
                <a:uLnTx/>
                <a:uFillTx/>
                <a:latin typeface="Arial" charset="0"/>
                <a:ea typeface="ＭＳ Ｐゴシック" charset="-128"/>
                <a:cs typeface="+mn-cs"/>
              </a:rPr>
              <a:t>の情報を引用</a:t>
            </a:r>
            <a:endParaRPr kumimoji="1" lang="en-US" altLang="ja-JP" sz="24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
        <p:nvSpPr>
          <p:cNvPr id="2" name="テキスト ボックス 1">
            <a:extLst>
              <a:ext uri="{FF2B5EF4-FFF2-40B4-BE49-F238E27FC236}">
                <a16:creationId xmlns:a16="http://schemas.microsoft.com/office/drawing/2014/main" id="{1D85A433-2AA4-7831-7B2D-C0F788F04157}"/>
              </a:ext>
            </a:extLst>
          </p:cNvPr>
          <p:cNvSpPr txBox="1"/>
          <p:nvPr/>
        </p:nvSpPr>
        <p:spPr>
          <a:xfrm>
            <a:off x="667516" y="1724305"/>
            <a:ext cx="9522647" cy="523220"/>
          </a:xfrm>
          <a:prstGeom prst="rect">
            <a:avLst/>
          </a:prstGeom>
          <a:noFill/>
        </p:spPr>
        <p:txBody>
          <a:bodyPr wrap="square" rtlCol="0">
            <a:spAutoFit/>
          </a:bodyPr>
          <a:lstStyle/>
          <a:p>
            <a:r>
              <a:rPr kumimoji="1" lang="ja-JP" altLang="en-US" sz="2800" b="1" u="sng" dirty="0">
                <a:solidFill>
                  <a:srgbClr val="FF0000"/>
                </a:solidFill>
              </a:rPr>
              <a:t>電力・電話・インターネット回線の断絶、店舗、</a:t>
            </a:r>
            <a:r>
              <a:rPr kumimoji="1" lang="en-US" altLang="ja-JP" sz="2800" b="1" u="sng" dirty="0">
                <a:solidFill>
                  <a:srgbClr val="FF0000"/>
                </a:solidFill>
              </a:rPr>
              <a:t>ATM</a:t>
            </a:r>
            <a:r>
              <a:rPr kumimoji="1" lang="ja-JP" altLang="en-US" sz="2800" b="1" u="sng" dirty="0">
                <a:solidFill>
                  <a:srgbClr val="FF0000"/>
                </a:solidFill>
              </a:rPr>
              <a:t>の閉鎖</a:t>
            </a:r>
          </a:p>
        </p:txBody>
      </p:sp>
    </p:spTree>
    <p:extLst>
      <p:ext uri="{BB962C8B-B14F-4D97-AF65-F5344CB8AC3E}">
        <p14:creationId xmlns:p14="http://schemas.microsoft.com/office/powerpoint/2010/main" val="1980456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92075" y="2675623"/>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19</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３ｰ１）　ラトビア国防省からの情報</a:t>
            </a:r>
          </a:p>
        </p:txBody>
      </p:sp>
      <p:sp>
        <p:nvSpPr>
          <p:cNvPr id="18" name="正方形/長方形 17"/>
          <p:cNvSpPr/>
          <p:nvPr/>
        </p:nvSpPr>
        <p:spPr>
          <a:xfrm>
            <a:off x="161034" y="5658591"/>
            <a:ext cx="3973798" cy="369332"/>
          </a:xfrm>
          <a:prstGeom prst="rect">
            <a:avLst/>
          </a:prstGeom>
        </p:spPr>
        <p:txBody>
          <a:bodyPr wrap="square">
            <a:spAutoFit/>
          </a:bodyPr>
          <a:lstStyle/>
          <a:p>
            <a:r>
              <a:rPr lang="ja-JP" altLang="en-US" sz="1800" dirty="0">
                <a:ea typeface="ＭＳ Ｐゴシック" panose="020B0600070205080204" pitchFamily="50" charset="-128"/>
              </a:rPr>
              <a:t>（出所：</a:t>
            </a:r>
            <a:r>
              <a:rPr lang="en-US" altLang="ja-JP" sz="1800" dirty="0">
                <a:ea typeface="ＭＳ Ｐゴシック" panose="020B0600070205080204" pitchFamily="50" charset="-128"/>
              </a:rPr>
              <a:t>Ministry of </a:t>
            </a:r>
            <a:r>
              <a:rPr lang="en-US" altLang="ja-JP" sz="1800" dirty="0" err="1">
                <a:ea typeface="ＭＳ Ｐゴシック" panose="020B0600070205080204" pitchFamily="50" charset="-128"/>
              </a:rPr>
              <a:t>Defence</a:t>
            </a:r>
            <a:r>
              <a:rPr lang="ja-JP" altLang="en-US" sz="1800" dirty="0">
                <a:ea typeface="ＭＳ Ｐゴシック" panose="020B0600070205080204" pitchFamily="50" charset="-128"/>
              </a:rPr>
              <a:t>）</a:t>
            </a:r>
          </a:p>
        </p:txBody>
      </p:sp>
      <p:sp>
        <p:nvSpPr>
          <p:cNvPr id="3" name="正方形/長方形 2"/>
          <p:cNvSpPr/>
          <p:nvPr/>
        </p:nvSpPr>
        <p:spPr>
          <a:xfrm>
            <a:off x="190064" y="869300"/>
            <a:ext cx="10088495" cy="5324535"/>
          </a:xfrm>
          <a:prstGeom prst="rect">
            <a:avLst/>
          </a:prstGeom>
        </p:spPr>
        <p:txBody>
          <a:bodyPr wrap="square">
            <a:spAutoFit/>
          </a:bodyPr>
          <a:lstStyle/>
          <a:p>
            <a:pPr algn="ctr"/>
            <a:r>
              <a:rPr lang="ja-JP" altLang="en-US" sz="3200" b="1" dirty="0"/>
              <a:t>最初の７２時間にすべきこと</a:t>
            </a:r>
            <a:endParaRPr lang="en-US" altLang="ja-JP" sz="3200" b="1" dirty="0"/>
          </a:p>
          <a:p>
            <a:endParaRPr lang="en-US" altLang="ja-JP" sz="2800" dirty="0"/>
          </a:p>
          <a:p>
            <a:r>
              <a:rPr lang="ja-JP" altLang="en-US" sz="2800" dirty="0"/>
              <a:t>　警報サイレンや拡声器によるアナウンスを聞く</a:t>
            </a:r>
            <a:endParaRPr lang="en-US" altLang="ja-JP" sz="2800" dirty="0"/>
          </a:p>
          <a:p>
            <a:endParaRPr lang="en-US" altLang="ja-JP" sz="2800" dirty="0"/>
          </a:p>
          <a:p>
            <a:r>
              <a:rPr lang="ja-JP" altLang="en-US" sz="2800" dirty="0"/>
              <a:t>　テレビやラジオは非常時にも業務を継続するので、フォローする</a:t>
            </a:r>
            <a:endParaRPr lang="en-US" altLang="ja-JP" sz="2800" dirty="0"/>
          </a:p>
          <a:p>
            <a:r>
              <a:rPr lang="ja-JP" altLang="en-US" sz="2800" dirty="0"/>
              <a:t>　</a:t>
            </a:r>
            <a:endParaRPr lang="en-US" altLang="ja-JP" sz="2800" dirty="0"/>
          </a:p>
          <a:p>
            <a:r>
              <a:rPr lang="ja-JP" altLang="en-US" sz="2800" dirty="0"/>
              <a:t>　信頼できる報道機関</a:t>
            </a:r>
            <a:r>
              <a:rPr lang="en-US" altLang="ja-JP" sz="2800" dirty="0"/>
              <a:t>LSM.LV</a:t>
            </a:r>
            <a:r>
              <a:rPr lang="ja-JP" altLang="en-US" sz="2800" dirty="0"/>
              <a:t>や政府機関（国防省、内務省、ラトビア軍、国家警察、外務省、リガ市警察等）の</a:t>
            </a:r>
            <a:r>
              <a:rPr lang="en-US" altLang="ja-JP" sz="2800" dirty="0"/>
              <a:t>HP</a:t>
            </a:r>
            <a:r>
              <a:rPr lang="ja-JP" altLang="en-US" sz="2800" dirty="0"/>
              <a:t>等から情報収集</a:t>
            </a:r>
            <a:endParaRPr lang="en-US" altLang="ja-JP" sz="2800" dirty="0"/>
          </a:p>
          <a:p>
            <a:endParaRPr lang="en-US" altLang="ja-JP" sz="2800" dirty="0"/>
          </a:p>
          <a:p>
            <a:r>
              <a:rPr lang="ja-JP" altLang="en-US" sz="2800" dirty="0"/>
              <a:t>　非常事態サービスの電話番号は「</a:t>
            </a:r>
            <a:r>
              <a:rPr lang="ja-JP" altLang="en-US" sz="2800" dirty="0">
                <a:solidFill>
                  <a:srgbClr val="FF0000"/>
                </a:solidFill>
              </a:rPr>
              <a:t>１１２</a:t>
            </a:r>
            <a:r>
              <a:rPr lang="ja-JP" altLang="en-US" sz="2800" dirty="0"/>
              <a:t>」</a:t>
            </a:r>
            <a:endParaRPr lang="en-US" altLang="ja-JP" sz="2800" dirty="0"/>
          </a:p>
          <a:p>
            <a:endParaRPr lang="en-US" altLang="ja-JP" sz="2800" dirty="0"/>
          </a:p>
          <a:p>
            <a:endParaRPr lang="en-US" altLang="ja-JP" sz="2800" dirty="0"/>
          </a:p>
        </p:txBody>
      </p:sp>
      <p:pic>
        <p:nvPicPr>
          <p:cNvPr id="2" name="図 1"/>
          <p:cNvPicPr>
            <a:picLocks noChangeAspect="1"/>
          </p:cNvPicPr>
          <p:nvPr/>
        </p:nvPicPr>
        <p:blipFill rotWithShape="1">
          <a:blip r:embed="rId3"/>
          <a:srcRect l="33487" t="53879" r="40114" b="33077"/>
          <a:stretch/>
        </p:blipFill>
        <p:spPr>
          <a:xfrm>
            <a:off x="4513590" y="5701398"/>
            <a:ext cx="4827860" cy="1279779"/>
          </a:xfrm>
          <a:prstGeom prst="rect">
            <a:avLst/>
          </a:prstGeom>
        </p:spPr>
      </p:pic>
    </p:spTree>
    <p:extLst>
      <p:ext uri="{BB962C8B-B14F-4D97-AF65-F5344CB8AC3E}">
        <p14:creationId xmlns:p14="http://schemas.microsoft.com/office/powerpoint/2010/main" val="1116975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277350" y="859620"/>
            <a:ext cx="9543394" cy="625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lgn="ctr">
              <a:spcBef>
                <a:spcPct val="20000"/>
              </a:spcBef>
            </a:pPr>
            <a:r>
              <a:rPr lang="ja-JP" altLang="en-US" sz="4000" dirty="0">
                <a:ea typeface="ＭＳ Ｐゴシック" panose="020B0600070205080204" pitchFamily="50" charset="-128"/>
              </a:rPr>
              <a:t>安全対策連絡協議会の目的　　</a:t>
            </a:r>
            <a:endParaRPr lang="en-US" altLang="ja-JP" sz="40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はじめに</a:t>
            </a:r>
          </a:p>
        </p:txBody>
      </p:sp>
      <p:pic>
        <p:nvPicPr>
          <p:cNvPr id="7" name="図 6" descr="スーツケースを持って歩いている人">
            <a:extLst>
              <a:ext uri="{FF2B5EF4-FFF2-40B4-BE49-F238E27FC236}">
                <a16:creationId xmlns:a16="http://schemas.microsoft.com/office/drawing/2014/main" id="{91E16B5F-A0BE-15C3-B1B1-416AA3FE0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5060" y="1806612"/>
            <a:ext cx="1937754" cy="2906632"/>
          </a:xfrm>
          <a:prstGeom prst="rect">
            <a:avLst/>
          </a:prstGeom>
        </p:spPr>
      </p:pic>
      <p:pic>
        <p:nvPicPr>
          <p:cNvPr id="12" name="図 11" descr="オフィスにいる 2 人">
            <a:extLst>
              <a:ext uri="{FF2B5EF4-FFF2-40B4-BE49-F238E27FC236}">
                <a16:creationId xmlns:a16="http://schemas.microsoft.com/office/drawing/2014/main" id="{3CB1C069-6BC4-4ABB-7134-826DFAE5E9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1377" y="4980121"/>
            <a:ext cx="3056432" cy="2039805"/>
          </a:xfrm>
          <a:prstGeom prst="rect">
            <a:avLst/>
          </a:prstGeom>
        </p:spPr>
      </p:pic>
      <p:pic>
        <p:nvPicPr>
          <p:cNvPr id="14" name="図 13" descr="電話をチェックする人">
            <a:extLst>
              <a:ext uri="{FF2B5EF4-FFF2-40B4-BE49-F238E27FC236}">
                <a16:creationId xmlns:a16="http://schemas.microsoft.com/office/drawing/2014/main" id="{F14907BC-D63C-0862-5A53-707727A90A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83" y="2580547"/>
            <a:ext cx="2801130" cy="2039805"/>
          </a:xfrm>
          <a:prstGeom prst="rect">
            <a:avLst/>
          </a:prstGeom>
        </p:spPr>
      </p:pic>
      <p:sp>
        <p:nvSpPr>
          <p:cNvPr id="21" name="テキスト ボックス 20">
            <a:extLst>
              <a:ext uri="{FF2B5EF4-FFF2-40B4-BE49-F238E27FC236}">
                <a16:creationId xmlns:a16="http://schemas.microsoft.com/office/drawing/2014/main" id="{1BFABA8E-127F-7275-CB1E-F388D5C83EC3}"/>
              </a:ext>
            </a:extLst>
          </p:cNvPr>
          <p:cNvSpPr txBox="1"/>
          <p:nvPr/>
        </p:nvSpPr>
        <p:spPr>
          <a:xfrm>
            <a:off x="1183521" y="1904967"/>
            <a:ext cx="2326086" cy="600164"/>
          </a:xfrm>
          <a:prstGeom prst="rect">
            <a:avLst/>
          </a:prstGeom>
          <a:noFill/>
        </p:spPr>
        <p:txBody>
          <a:bodyPr wrap="square" rtlCol="0">
            <a:spAutoFit/>
          </a:bodyPr>
          <a:lstStyle/>
          <a:p>
            <a:pPr algn="ctr"/>
            <a:r>
              <a:rPr kumimoji="1" lang="ja-JP" altLang="en-US" dirty="0"/>
              <a:t>在留邦人</a:t>
            </a:r>
          </a:p>
        </p:txBody>
      </p:sp>
      <p:sp>
        <p:nvSpPr>
          <p:cNvPr id="22" name="テキスト ボックス 21">
            <a:extLst>
              <a:ext uri="{FF2B5EF4-FFF2-40B4-BE49-F238E27FC236}">
                <a16:creationId xmlns:a16="http://schemas.microsoft.com/office/drawing/2014/main" id="{ED9471F5-0AD4-FBCD-D721-4C67C6266219}"/>
              </a:ext>
            </a:extLst>
          </p:cNvPr>
          <p:cNvSpPr txBox="1"/>
          <p:nvPr/>
        </p:nvSpPr>
        <p:spPr>
          <a:xfrm>
            <a:off x="3886004" y="4272885"/>
            <a:ext cx="2326086" cy="600164"/>
          </a:xfrm>
          <a:prstGeom prst="rect">
            <a:avLst/>
          </a:prstGeom>
          <a:noFill/>
        </p:spPr>
        <p:txBody>
          <a:bodyPr wrap="square" rtlCol="0">
            <a:spAutoFit/>
          </a:bodyPr>
          <a:lstStyle/>
          <a:p>
            <a:pPr algn="ctr"/>
            <a:r>
              <a:rPr kumimoji="1" lang="ja-JP" altLang="en-US" dirty="0"/>
              <a:t>大使館</a:t>
            </a:r>
          </a:p>
        </p:txBody>
      </p:sp>
      <p:cxnSp>
        <p:nvCxnSpPr>
          <p:cNvPr id="25" name="直線矢印コネクタ 24">
            <a:extLst>
              <a:ext uri="{FF2B5EF4-FFF2-40B4-BE49-F238E27FC236}">
                <a16:creationId xmlns:a16="http://schemas.microsoft.com/office/drawing/2014/main" id="{EE9BCE36-802A-95BC-1794-4D115579A7E2}"/>
              </a:ext>
            </a:extLst>
          </p:cNvPr>
          <p:cNvCxnSpPr>
            <a:cxnSpLocks/>
          </p:cNvCxnSpPr>
          <p:nvPr/>
        </p:nvCxnSpPr>
        <p:spPr>
          <a:xfrm flipV="1">
            <a:off x="5341564" y="2594283"/>
            <a:ext cx="1382165" cy="14495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9107C73-BD79-077F-C921-3A96FA784A9D}"/>
              </a:ext>
            </a:extLst>
          </p:cNvPr>
          <p:cNvSpPr txBox="1"/>
          <p:nvPr/>
        </p:nvSpPr>
        <p:spPr>
          <a:xfrm>
            <a:off x="5930532" y="1887492"/>
            <a:ext cx="2326086" cy="600164"/>
          </a:xfrm>
          <a:prstGeom prst="rect">
            <a:avLst/>
          </a:prstGeom>
          <a:noFill/>
        </p:spPr>
        <p:txBody>
          <a:bodyPr wrap="square" rtlCol="0">
            <a:spAutoFit/>
          </a:bodyPr>
          <a:lstStyle/>
          <a:p>
            <a:pPr algn="ctr"/>
            <a:r>
              <a:rPr kumimoji="1" lang="ja-JP" altLang="en-US" dirty="0"/>
              <a:t>旅行者</a:t>
            </a:r>
          </a:p>
        </p:txBody>
      </p:sp>
      <p:sp>
        <p:nvSpPr>
          <p:cNvPr id="29" name="テキスト ボックス 28">
            <a:extLst>
              <a:ext uri="{FF2B5EF4-FFF2-40B4-BE49-F238E27FC236}">
                <a16:creationId xmlns:a16="http://schemas.microsoft.com/office/drawing/2014/main" id="{C59FA79A-5B86-0563-1051-608FB3CD1DFE}"/>
              </a:ext>
            </a:extLst>
          </p:cNvPr>
          <p:cNvSpPr txBox="1"/>
          <p:nvPr/>
        </p:nvSpPr>
        <p:spPr>
          <a:xfrm>
            <a:off x="5306767" y="3046644"/>
            <a:ext cx="2042627" cy="600164"/>
          </a:xfrm>
          <a:prstGeom prst="rect">
            <a:avLst/>
          </a:prstGeom>
          <a:solidFill>
            <a:schemeClr val="bg1"/>
          </a:solidFill>
        </p:spPr>
        <p:txBody>
          <a:bodyPr wrap="square" rtlCol="0">
            <a:spAutoFit/>
          </a:bodyPr>
          <a:lstStyle/>
          <a:p>
            <a:pPr algn="ctr"/>
            <a:r>
              <a:rPr kumimoji="1" lang="ja-JP" altLang="en-US" dirty="0"/>
              <a:t>情報提供</a:t>
            </a:r>
          </a:p>
        </p:txBody>
      </p:sp>
      <p:cxnSp>
        <p:nvCxnSpPr>
          <p:cNvPr id="30" name="直線矢印コネクタ 29">
            <a:extLst>
              <a:ext uri="{FF2B5EF4-FFF2-40B4-BE49-F238E27FC236}">
                <a16:creationId xmlns:a16="http://schemas.microsoft.com/office/drawing/2014/main" id="{C2300E1E-281E-D583-1341-EFF891ECB7AC}"/>
              </a:ext>
            </a:extLst>
          </p:cNvPr>
          <p:cNvCxnSpPr>
            <a:cxnSpLocks/>
          </p:cNvCxnSpPr>
          <p:nvPr/>
        </p:nvCxnSpPr>
        <p:spPr>
          <a:xfrm flipH="1" flipV="1">
            <a:off x="3694748" y="2549481"/>
            <a:ext cx="1363357" cy="144319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148" name="直線矢印コネクタ 6147">
            <a:extLst>
              <a:ext uri="{FF2B5EF4-FFF2-40B4-BE49-F238E27FC236}">
                <a16:creationId xmlns:a16="http://schemas.microsoft.com/office/drawing/2014/main" id="{E0B0CF4A-7ED3-A8C9-0CB1-3CFEB81E09D8}"/>
              </a:ext>
            </a:extLst>
          </p:cNvPr>
          <p:cNvCxnSpPr>
            <a:cxnSpLocks/>
          </p:cNvCxnSpPr>
          <p:nvPr/>
        </p:nvCxnSpPr>
        <p:spPr>
          <a:xfrm>
            <a:off x="3481466" y="2655172"/>
            <a:ext cx="1361886" cy="15110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145" name="テキスト ボックス 6144">
            <a:extLst>
              <a:ext uri="{FF2B5EF4-FFF2-40B4-BE49-F238E27FC236}">
                <a16:creationId xmlns:a16="http://schemas.microsoft.com/office/drawing/2014/main" id="{132F5AC5-F0CA-38B8-5E99-6831CC741968}"/>
              </a:ext>
            </a:extLst>
          </p:cNvPr>
          <p:cNvSpPr txBox="1"/>
          <p:nvPr/>
        </p:nvSpPr>
        <p:spPr>
          <a:xfrm>
            <a:off x="3420899" y="3064118"/>
            <a:ext cx="1936740" cy="600164"/>
          </a:xfrm>
          <a:prstGeom prst="rect">
            <a:avLst/>
          </a:prstGeom>
          <a:solidFill>
            <a:schemeClr val="bg1"/>
          </a:solidFill>
        </p:spPr>
        <p:txBody>
          <a:bodyPr wrap="square" rtlCol="0">
            <a:spAutoFit/>
          </a:bodyPr>
          <a:lstStyle/>
          <a:p>
            <a:pPr algn="ctr"/>
            <a:r>
              <a:rPr kumimoji="1" lang="ja-JP" altLang="en-US" dirty="0"/>
              <a:t>情報提供</a:t>
            </a:r>
          </a:p>
        </p:txBody>
      </p:sp>
    </p:spTree>
    <p:extLst>
      <p:ext uri="{BB962C8B-B14F-4D97-AF65-F5344CB8AC3E}">
        <p14:creationId xmlns:p14="http://schemas.microsoft.com/office/powerpoint/2010/main" val="1225020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92075" y="2675623"/>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20</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３ｰ１）　ラトビア国防省からの情報</a:t>
            </a:r>
          </a:p>
        </p:txBody>
      </p:sp>
      <p:sp>
        <p:nvSpPr>
          <p:cNvPr id="18" name="正方形/長方形 17"/>
          <p:cNvSpPr/>
          <p:nvPr/>
        </p:nvSpPr>
        <p:spPr>
          <a:xfrm>
            <a:off x="92075" y="6740906"/>
            <a:ext cx="3973798" cy="369332"/>
          </a:xfrm>
          <a:prstGeom prst="rect">
            <a:avLst/>
          </a:prstGeom>
        </p:spPr>
        <p:txBody>
          <a:bodyPr wrap="square">
            <a:spAutoFit/>
          </a:bodyPr>
          <a:lstStyle/>
          <a:p>
            <a:r>
              <a:rPr lang="ja-JP" altLang="en-US" sz="1800" dirty="0">
                <a:ea typeface="ＭＳ Ｐゴシック" panose="020B0600070205080204" pitchFamily="50" charset="-128"/>
              </a:rPr>
              <a:t>（出所：</a:t>
            </a:r>
            <a:r>
              <a:rPr lang="en-US" altLang="ja-JP" sz="1800" dirty="0">
                <a:ea typeface="ＭＳ Ｐゴシック" panose="020B0600070205080204" pitchFamily="50" charset="-128"/>
              </a:rPr>
              <a:t>Ministry of </a:t>
            </a:r>
            <a:r>
              <a:rPr lang="en-US" altLang="ja-JP" sz="1800" dirty="0" err="1">
                <a:ea typeface="ＭＳ Ｐゴシック" panose="020B0600070205080204" pitchFamily="50" charset="-128"/>
              </a:rPr>
              <a:t>Defence</a:t>
            </a:r>
            <a:r>
              <a:rPr lang="ja-JP" altLang="en-US" sz="1800" dirty="0">
                <a:ea typeface="ＭＳ Ｐゴシック" panose="020B0600070205080204" pitchFamily="50" charset="-128"/>
              </a:rPr>
              <a:t>）</a:t>
            </a:r>
          </a:p>
        </p:txBody>
      </p:sp>
      <p:sp>
        <p:nvSpPr>
          <p:cNvPr id="3" name="正方形/長方形 2"/>
          <p:cNvSpPr/>
          <p:nvPr/>
        </p:nvSpPr>
        <p:spPr>
          <a:xfrm>
            <a:off x="190064" y="869300"/>
            <a:ext cx="10088495" cy="5755422"/>
          </a:xfrm>
          <a:prstGeom prst="rect">
            <a:avLst/>
          </a:prstGeom>
        </p:spPr>
        <p:txBody>
          <a:bodyPr wrap="square">
            <a:spAutoFit/>
          </a:bodyPr>
          <a:lstStyle/>
          <a:p>
            <a:pPr algn="ctr"/>
            <a:r>
              <a:rPr lang="ja-JP" altLang="en-US" sz="3200" b="1" dirty="0"/>
              <a:t>最初の７２時間にすべきこと</a:t>
            </a:r>
            <a:endParaRPr lang="en-US" altLang="ja-JP" sz="3200" b="1" dirty="0"/>
          </a:p>
          <a:p>
            <a:endParaRPr lang="en-US" altLang="ja-JP" sz="2800" dirty="0"/>
          </a:p>
          <a:p>
            <a:r>
              <a:rPr lang="ja-JP" altLang="en-US" sz="2800" dirty="0">
                <a:solidFill>
                  <a:srgbClr val="FF0000"/>
                </a:solidFill>
              </a:rPr>
              <a:t>　偽情報（フェイクニュース）に注意</a:t>
            </a:r>
            <a:endParaRPr lang="en-US" altLang="ja-JP" sz="2800" dirty="0">
              <a:solidFill>
                <a:srgbClr val="FF0000"/>
              </a:solidFill>
            </a:endParaRPr>
          </a:p>
          <a:p>
            <a:endParaRPr lang="en-US" altLang="ja-JP" sz="2800" dirty="0"/>
          </a:p>
          <a:p>
            <a:r>
              <a:rPr lang="ja-JP" altLang="en-US" sz="2800" dirty="0"/>
              <a:t>　確証のないニュースや情報を拡散しない</a:t>
            </a:r>
            <a:endParaRPr lang="en-US" altLang="ja-JP" sz="2800" dirty="0"/>
          </a:p>
          <a:p>
            <a:r>
              <a:rPr lang="ja-JP" altLang="en-US" sz="2800" dirty="0"/>
              <a:t>　情報を共有する前に、情報が正しいかを確認する</a:t>
            </a:r>
            <a:endParaRPr lang="en-US" altLang="ja-JP" sz="2800" dirty="0"/>
          </a:p>
          <a:p>
            <a:endParaRPr lang="en-US" altLang="ja-JP" sz="2800" dirty="0"/>
          </a:p>
          <a:p>
            <a:r>
              <a:rPr lang="ja-JP" altLang="en-US" sz="2800" dirty="0"/>
              <a:t>　　著者は誰か？</a:t>
            </a:r>
            <a:endParaRPr lang="en-US" altLang="ja-JP" sz="2800" dirty="0"/>
          </a:p>
          <a:p>
            <a:r>
              <a:rPr lang="ja-JP" altLang="en-US" sz="2800" dirty="0"/>
              <a:t>　　信頼できる情報源かどうか？</a:t>
            </a:r>
            <a:endParaRPr lang="en-US" altLang="ja-JP" sz="2800" dirty="0"/>
          </a:p>
          <a:p>
            <a:r>
              <a:rPr lang="ja-JP" altLang="en-US" sz="2800" dirty="0"/>
              <a:t>　　いつの記事か？</a:t>
            </a:r>
            <a:endParaRPr lang="en-US" altLang="ja-JP" sz="2800" dirty="0"/>
          </a:p>
          <a:p>
            <a:endParaRPr lang="en-US" altLang="ja-JP" sz="2800" dirty="0"/>
          </a:p>
          <a:p>
            <a:r>
              <a:rPr lang="ja-JP" altLang="en-US" sz="2800" dirty="0"/>
              <a:t>　偽情報はますます巧妙化しており、見分けるのが難しくなってきている。</a:t>
            </a:r>
            <a:endParaRPr lang="en-US" altLang="ja-JP" sz="2800" dirty="0"/>
          </a:p>
        </p:txBody>
      </p:sp>
    </p:spTree>
    <p:extLst>
      <p:ext uri="{BB962C8B-B14F-4D97-AF65-F5344CB8AC3E}">
        <p14:creationId xmlns:p14="http://schemas.microsoft.com/office/powerpoint/2010/main" val="109525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21</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３ｰ１）　ラトビア国防省からの情報</a:t>
            </a:r>
          </a:p>
        </p:txBody>
      </p:sp>
      <p:sp>
        <p:nvSpPr>
          <p:cNvPr id="18" name="正方形/長方形 17"/>
          <p:cNvSpPr/>
          <p:nvPr/>
        </p:nvSpPr>
        <p:spPr>
          <a:xfrm>
            <a:off x="190064" y="6693036"/>
            <a:ext cx="3973798" cy="400110"/>
          </a:xfrm>
          <a:prstGeom prst="rect">
            <a:avLst/>
          </a:prstGeom>
        </p:spPr>
        <p:txBody>
          <a:bodyPr wrap="square">
            <a:spAutoFit/>
          </a:bodyPr>
          <a:lstStyle/>
          <a:p>
            <a:r>
              <a:rPr lang="ja-JP" altLang="en-US" sz="2000" dirty="0">
                <a:ea typeface="ＭＳ Ｐゴシック" panose="020B0600070205080204" pitchFamily="50" charset="-128"/>
              </a:rPr>
              <a:t>（出所：</a:t>
            </a:r>
            <a:r>
              <a:rPr lang="en-US" altLang="ja-JP" sz="2000" dirty="0">
                <a:ea typeface="ＭＳ Ｐゴシック" panose="020B0600070205080204" pitchFamily="50" charset="-128"/>
              </a:rPr>
              <a:t>Ministry of </a:t>
            </a:r>
            <a:r>
              <a:rPr lang="en-US" altLang="ja-JP" sz="2000" dirty="0" err="1">
                <a:ea typeface="ＭＳ Ｐゴシック" panose="020B0600070205080204" pitchFamily="50" charset="-128"/>
              </a:rPr>
              <a:t>Defence</a:t>
            </a:r>
            <a:r>
              <a:rPr lang="ja-JP" altLang="en-US" sz="2000" dirty="0">
                <a:ea typeface="ＭＳ Ｐゴシック" panose="020B0600070205080204" pitchFamily="50" charset="-128"/>
              </a:rPr>
              <a:t>）</a:t>
            </a:r>
          </a:p>
        </p:txBody>
      </p:sp>
      <p:sp>
        <p:nvSpPr>
          <p:cNvPr id="12" name="正方形/長方形 11"/>
          <p:cNvSpPr/>
          <p:nvPr/>
        </p:nvSpPr>
        <p:spPr>
          <a:xfrm>
            <a:off x="190064" y="845850"/>
            <a:ext cx="10088495" cy="5509200"/>
          </a:xfrm>
          <a:prstGeom prst="rect">
            <a:avLst/>
          </a:prstGeom>
        </p:spPr>
        <p:txBody>
          <a:bodyPr wrap="square">
            <a:spAutoFit/>
          </a:bodyPr>
          <a:lstStyle/>
          <a:p>
            <a:pPr algn="ctr"/>
            <a:r>
              <a:rPr lang="ja-JP" altLang="en-US" sz="3200" b="1" dirty="0"/>
              <a:t>避難</a:t>
            </a:r>
            <a:endParaRPr lang="en-US" altLang="ja-JP" sz="3200" b="1" dirty="0"/>
          </a:p>
          <a:p>
            <a:endParaRPr lang="en-US" altLang="ja-JP" sz="3200" dirty="0"/>
          </a:p>
          <a:p>
            <a:r>
              <a:rPr lang="ja-JP" altLang="en-US" sz="3200" dirty="0"/>
              <a:t>１　避難方法・場所についてのアナウンスを注意深く聞く</a:t>
            </a:r>
            <a:endParaRPr lang="en-US" altLang="ja-JP" sz="3200" dirty="0"/>
          </a:p>
          <a:p>
            <a:r>
              <a:rPr lang="ja-JP" altLang="en-US" sz="3200" dirty="0"/>
              <a:t>２　パスポートや</a:t>
            </a:r>
            <a:r>
              <a:rPr lang="en-US" altLang="ja-JP" sz="3200" dirty="0"/>
              <a:t>ID</a:t>
            </a:r>
            <a:r>
              <a:rPr lang="ja-JP" altLang="en-US" sz="3200" dirty="0"/>
              <a:t>の常時携行</a:t>
            </a:r>
            <a:endParaRPr lang="en-US" altLang="ja-JP" sz="3200" dirty="0"/>
          </a:p>
          <a:p>
            <a:r>
              <a:rPr lang="ja-JP" altLang="en-US" sz="3200" dirty="0"/>
              <a:t>３　（可能であれば）ガスや電気、水を止め、窓及びドアを施錠</a:t>
            </a:r>
            <a:endParaRPr lang="en-US" altLang="ja-JP" sz="3200" dirty="0"/>
          </a:p>
          <a:p>
            <a:r>
              <a:rPr lang="ja-JP" altLang="en-US" sz="3200" dirty="0"/>
              <a:t>４　避難の際は当局が推奨するルートを使用し、不慣れな道は使わない</a:t>
            </a:r>
            <a:endParaRPr lang="en-US" altLang="ja-JP" sz="3200" dirty="0"/>
          </a:p>
          <a:p>
            <a:r>
              <a:rPr lang="ja-JP" altLang="en-US" sz="3200" dirty="0"/>
              <a:t>５　自家用車がない場合は最寄りの避難場所に行く</a:t>
            </a:r>
            <a:endParaRPr lang="en-US" altLang="ja-JP" sz="3200" dirty="0"/>
          </a:p>
          <a:p>
            <a:r>
              <a:rPr lang="ja-JP" altLang="en-US" sz="3200" dirty="0"/>
              <a:t>６　家族に避難を知らせる</a:t>
            </a:r>
            <a:endParaRPr lang="en-US" altLang="ja-JP" sz="3200" dirty="0"/>
          </a:p>
          <a:p>
            <a:r>
              <a:rPr lang="ja-JP" altLang="en-US" sz="3200" dirty="0"/>
              <a:t>７　非常用持出袋の携行</a:t>
            </a:r>
            <a:endParaRPr lang="en-US" altLang="ja-JP" sz="3200" dirty="0"/>
          </a:p>
        </p:txBody>
      </p:sp>
      <p:pic>
        <p:nvPicPr>
          <p:cNvPr id="1026" name="Picture 2" descr="「避難」「待避」「退避」「待機」の意味と違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696" y="5448754"/>
            <a:ext cx="2307039" cy="153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58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22</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３ｰ１）　ラトビア国防省からの情報</a:t>
            </a:r>
          </a:p>
        </p:txBody>
      </p:sp>
      <p:sp>
        <p:nvSpPr>
          <p:cNvPr id="18" name="正方形/長方形 17"/>
          <p:cNvSpPr/>
          <p:nvPr/>
        </p:nvSpPr>
        <p:spPr>
          <a:xfrm>
            <a:off x="6304761" y="6761663"/>
            <a:ext cx="3973798" cy="400110"/>
          </a:xfrm>
          <a:prstGeom prst="rect">
            <a:avLst/>
          </a:prstGeom>
        </p:spPr>
        <p:txBody>
          <a:bodyPr wrap="square">
            <a:spAutoFit/>
          </a:bodyPr>
          <a:lstStyle/>
          <a:p>
            <a:r>
              <a:rPr lang="ja-JP" altLang="en-US" sz="2000" dirty="0">
                <a:ea typeface="ＭＳ Ｐゴシック" panose="020B0600070205080204" pitchFamily="50" charset="-128"/>
              </a:rPr>
              <a:t>（出所：</a:t>
            </a:r>
            <a:r>
              <a:rPr lang="en-US" altLang="ja-JP" sz="2000" dirty="0">
                <a:ea typeface="ＭＳ Ｐゴシック" panose="020B0600070205080204" pitchFamily="50" charset="-128"/>
              </a:rPr>
              <a:t>Ministry of </a:t>
            </a:r>
            <a:r>
              <a:rPr lang="en-US" altLang="ja-JP" sz="2000" dirty="0" err="1">
                <a:ea typeface="ＭＳ Ｐゴシック" panose="020B0600070205080204" pitchFamily="50" charset="-128"/>
              </a:rPr>
              <a:t>Defence</a:t>
            </a:r>
            <a:r>
              <a:rPr lang="ja-JP" altLang="en-US" sz="2000" dirty="0">
                <a:ea typeface="ＭＳ Ｐゴシック" panose="020B0600070205080204" pitchFamily="50" charset="-128"/>
              </a:rPr>
              <a:t>）</a:t>
            </a:r>
          </a:p>
        </p:txBody>
      </p:sp>
      <p:sp>
        <p:nvSpPr>
          <p:cNvPr id="12" name="正方形/長方形 11"/>
          <p:cNvSpPr/>
          <p:nvPr/>
        </p:nvSpPr>
        <p:spPr>
          <a:xfrm>
            <a:off x="190064" y="845850"/>
            <a:ext cx="10088495" cy="6001643"/>
          </a:xfrm>
          <a:prstGeom prst="rect">
            <a:avLst/>
          </a:prstGeom>
        </p:spPr>
        <p:txBody>
          <a:bodyPr wrap="square">
            <a:spAutoFit/>
          </a:bodyPr>
          <a:lstStyle/>
          <a:p>
            <a:pPr algn="ctr"/>
            <a:r>
              <a:rPr lang="ja-JP" altLang="en-US" sz="3200" b="1" dirty="0"/>
              <a:t>砲撃・空爆時の行動</a:t>
            </a:r>
            <a:endParaRPr lang="en-US" altLang="ja-JP" sz="3200" b="1" dirty="0"/>
          </a:p>
          <a:p>
            <a:endParaRPr lang="en-US" altLang="ja-JP" sz="3200" dirty="0"/>
          </a:p>
          <a:p>
            <a:r>
              <a:rPr lang="ja-JP" altLang="en-US" sz="3200" dirty="0"/>
              <a:t>　　　　　　警報を聞いたら、すぐに避難所へ避難</a:t>
            </a:r>
            <a:endParaRPr lang="en-US" altLang="ja-JP" sz="3200" dirty="0"/>
          </a:p>
          <a:p>
            <a:r>
              <a:rPr lang="ja-JP" altLang="en-US" sz="3200" u="sng" dirty="0"/>
              <a:t>（屋内の場合）</a:t>
            </a:r>
            <a:endParaRPr lang="en-US" altLang="ja-JP" sz="3200" u="sng" dirty="0"/>
          </a:p>
          <a:p>
            <a:r>
              <a:rPr lang="ja-JP" altLang="en-US" sz="3200" dirty="0"/>
              <a:t>１　可能であれば建物の地下室へ避難</a:t>
            </a:r>
            <a:endParaRPr lang="en-US" altLang="ja-JP" sz="3200" dirty="0"/>
          </a:p>
          <a:p>
            <a:r>
              <a:rPr lang="ja-JP" altLang="en-US" sz="3200" dirty="0"/>
              <a:t>２　建物内の窓際から離れた場所に避難</a:t>
            </a:r>
            <a:endParaRPr lang="en-US" altLang="ja-JP" sz="3200" dirty="0"/>
          </a:p>
          <a:p>
            <a:r>
              <a:rPr lang="ja-JP" altLang="en-US" sz="3200" dirty="0"/>
              <a:t>３　</a:t>
            </a:r>
            <a:r>
              <a:rPr lang="ja-JP" altLang="en-US" sz="3200" dirty="0">
                <a:solidFill>
                  <a:srgbClr val="FF0000"/>
                </a:solidFill>
              </a:rPr>
              <a:t>少なくとも、外壁から２つ壁を隔てた場所に避難</a:t>
            </a:r>
            <a:endParaRPr lang="en-US" altLang="ja-JP" sz="3200" dirty="0">
              <a:solidFill>
                <a:srgbClr val="FF0000"/>
              </a:solidFill>
            </a:endParaRPr>
          </a:p>
          <a:p>
            <a:endParaRPr lang="en-US" altLang="ja-JP" sz="3200" dirty="0">
              <a:solidFill>
                <a:srgbClr val="FF0000"/>
              </a:solidFill>
            </a:endParaRPr>
          </a:p>
          <a:p>
            <a:r>
              <a:rPr lang="ja-JP" altLang="en-US" sz="3200" u="sng" dirty="0"/>
              <a:t>（屋外の場合）</a:t>
            </a:r>
            <a:endParaRPr lang="en-US" altLang="ja-JP" sz="3200" u="sng" dirty="0"/>
          </a:p>
          <a:p>
            <a:r>
              <a:rPr lang="ja-JP" altLang="en-US" sz="3200" dirty="0"/>
              <a:t>　地面に伏せ、最寄りの地下室か石造りの建物に小走りで避難</a:t>
            </a:r>
            <a:endParaRPr lang="en-US" altLang="ja-JP" sz="3200" dirty="0"/>
          </a:p>
          <a:p>
            <a:r>
              <a:rPr lang="ja-JP" altLang="en-US" sz="3200" dirty="0"/>
              <a:t>　敵機を発見したら、建物等の陰に隠れる</a:t>
            </a:r>
            <a:endParaRPr lang="en-US" altLang="ja-JP" sz="3200" dirty="0"/>
          </a:p>
        </p:txBody>
      </p:sp>
    </p:spTree>
    <p:extLst>
      <p:ext uri="{BB962C8B-B14F-4D97-AF65-F5344CB8AC3E}">
        <p14:creationId xmlns:p14="http://schemas.microsoft.com/office/powerpoint/2010/main" val="224019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4732" t="35236" r="34720" b="29415"/>
          <a:stretch/>
        </p:blipFill>
        <p:spPr>
          <a:xfrm>
            <a:off x="5536316" y="4192367"/>
            <a:ext cx="4627756" cy="2872718"/>
          </a:xfrm>
          <a:prstGeom prst="rect">
            <a:avLst/>
          </a:prstGeom>
        </p:spPr>
      </p:pic>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23</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３ｰ１）　ラトビア国防省からの情報</a:t>
            </a:r>
          </a:p>
        </p:txBody>
      </p:sp>
      <p:sp>
        <p:nvSpPr>
          <p:cNvPr id="14" name="テキスト ボックス 13"/>
          <p:cNvSpPr txBox="1"/>
          <p:nvPr/>
        </p:nvSpPr>
        <p:spPr>
          <a:xfrm>
            <a:off x="95050" y="818871"/>
            <a:ext cx="10443776" cy="523220"/>
          </a:xfrm>
          <a:prstGeom prst="rect">
            <a:avLst/>
          </a:prstGeom>
          <a:noFill/>
        </p:spPr>
        <p:txBody>
          <a:bodyPr wrap="square" rtlCol="0">
            <a:spAutoFit/>
          </a:bodyPr>
          <a:lstStyle/>
          <a:p>
            <a:r>
              <a:rPr lang="ja-JP" altLang="en-US" sz="2800" b="1" dirty="0"/>
              <a:t>支援者（兵士、警察官、救急隊員等）の制服</a:t>
            </a:r>
            <a:endParaRPr kumimoji="1" lang="ja-JP" altLang="en-US" sz="2800" dirty="0"/>
          </a:p>
        </p:txBody>
      </p:sp>
      <p:pic>
        <p:nvPicPr>
          <p:cNvPr id="2" name="図 1"/>
          <p:cNvPicPr>
            <a:picLocks noChangeAspect="1"/>
          </p:cNvPicPr>
          <p:nvPr/>
        </p:nvPicPr>
        <p:blipFill rotWithShape="1">
          <a:blip r:embed="rId4"/>
          <a:srcRect l="34701" t="35993" r="31198" b="28033"/>
          <a:stretch/>
        </p:blipFill>
        <p:spPr>
          <a:xfrm>
            <a:off x="2287533" y="1305793"/>
            <a:ext cx="5100573" cy="2886574"/>
          </a:xfrm>
          <a:prstGeom prst="rect">
            <a:avLst/>
          </a:prstGeom>
        </p:spPr>
      </p:pic>
      <p:pic>
        <p:nvPicPr>
          <p:cNvPr id="4" name="図 3"/>
          <p:cNvPicPr>
            <a:picLocks noChangeAspect="1"/>
          </p:cNvPicPr>
          <p:nvPr/>
        </p:nvPicPr>
        <p:blipFill rotWithShape="1">
          <a:blip r:embed="rId5"/>
          <a:srcRect l="30403" t="30350" r="36491" b="37401"/>
          <a:stretch/>
        </p:blipFill>
        <p:spPr>
          <a:xfrm>
            <a:off x="270325" y="4304081"/>
            <a:ext cx="4711620" cy="2462037"/>
          </a:xfrm>
          <a:prstGeom prst="rect">
            <a:avLst/>
          </a:prstGeom>
        </p:spPr>
      </p:pic>
      <p:sp>
        <p:nvSpPr>
          <p:cNvPr id="12" name="正方形/長方形 11"/>
          <p:cNvSpPr/>
          <p:nvPr/>
        </p:nvSpPr>
        <p:spPr>
          <a:xfrm>
            <a:off x="92075" y="6821957"/>
            <a:ext cx="3973798" cy="369332"/>
          </a:xfrm>
          <a:prstGeom prst="rect">
            <a:avLst/>
          </a:prstGeom>
        </p:spPr>
        <p:txBody>
          <a:bodyPr wrap="square">
            <a:spAutoFit/>
          </a:bodyPr>
          <a:lstStyle/>
          <a:p>
            <a:r>
              <a:rPr lang="ja-JP" altLang="en-US" sz="1800" dirty="0">
                <a:ea typeface="ＭＳ Ｐゴシック" panose="020B0600070205080204" pitchFamily="50" charset="-128"/>
              </a:rPr>
              <a:t>（出所：</a:t>
            </a:r>
            <a:r>
              <a:rPr lang="en-US" altLang="ja-JP" sz="1800" dirty="0">
                <a:ea typeface="ＭＳ Ｐゴシック" panose="020B0600070205080204" pitchFamily="50" charset="-128"/>
              </a:rPr>
              <a:t>Ministry of </a:t>
            </a:r>
            <a:r>
              <a:rPr lang="en-US" altLang="ja-JP" sz="1800" dirty="0" err="1">
                <a:ea typeface="ＭＳ Ｐゴシック" panose="020B0600070205080204" pitchFamily="50" charset="-128"/>
              </a:rPr>
              <a:t>Defence</a:t>
            </a:r>
            <a:r>
              <a:rPr lang="ja-JP" altLang="en-US" sz="1800" dirty="0">
                <a:ea typeface="ＭＳ Ｐゴシック" panose="020B0600070205080204" pitchFamily="50" charset="-128"/>
              </a:rPr>
              <a:t>）</a:t>
            </a:r>
          </a:p>
        </p:txBody>
      </p:sp>
      <p:sp>
        <p:nvSpPr>
          <p:cNvPr id="5" name="テキスト ボックス 4">
            <a:extLst>
              <a:ext uri="{FF2B5EF4-FFF2-40B4-BE49-F238E27FC236}">
                <a16:creationId xmlns:a16="http://schemas.microsoft.com/office/drawing/2014/main" id="{D76B74D0-0B41-C762-420D-5F7A901E9CB5}"/>
              </a:ext>
            </a:extLst>
          </p:cNvPr>
          <p:cNvSpPr txBox="1"/>
          <p:nvPr/>
        </p:nvSpPr>
        <p:spPr>
          <a:xfrm>
            <a:off x="909750" y="2717226"/>
            <a:ext cx="1852845" cy="523220"/>
          </a:xfrm>
          <a:prstGeom prst="rect">
            <a:avLst/>
          </a:prstGeom>
          <a:noFill/>
        </p:spPr>
        <p:txBody>
          <a:bodyPr wrap="square" rtlCol="0">
            <a:spAutoFit/>
          </a:bodyPr>
          <a:lstStyle/>
          <a:p>
            <a:r>
              <a:rPr kumimoji="1" lang="ja-JP" altLang="en-US" sz="2800" dirty="0"/>
              <a:t>国軍兵士</a:t>
            </a:r>
          </a:p>
        </p:txBody>
      </p:sp>
      <p:sp>
        <p:nvSpPr>
          <p:cNvPr id="6" name="テキスト ボックス 5">
            <a:extLst>
              <a:ext uri="{FF2B5EF4-FFF2-40B4-BE49-F238E27FC236}">
                <a16:creationId xmlns:a16="http://schemas.microsoft.com/office/drawing/2014/main" id="{947E712E-0120-30A0-3236-D4D4DC64FEA0}"/>
              </a:ext>
            </a:extLst>
          </p:cNvPr>
          <p:cNvSpPr txBox="1"/>
          <p:nvPr/>
        </p:nvSpPr>
        <p:spPr>
          <a:xfrm>
            <a:off x="3835133" y="5320583"/>
            <a:ext cx="1394896" cy="523220"/>
          </a:xfrm>
          <a:prstGeom prst="rect">
            <a:avLst/>
          </a:prstGeom>
          <a:noFill/>
        </p:spPr>
        <p:txBody>
          <a:bodyPr wrap="square" rtlCol="0">
            <a:spAutoFit/>
          </a:bodyPr>
          <a:lstStyle/>
          <a:p>
            <a:r>
              <a:rPr kumimoji="1" lang="ja-JP" altLang="en-US" sz="2800" dirty="0"/>
              <a:t>救急隊</a:t>
            </a:r>
          </a:p>
        </p:txBody>
      </p:sp>
      <p:sp>
        <p:nvSpPr>
          <p:cNvPr id="7" name="テキスト ボックス 6">
            <a:extLst>
              <a:ext uri="{FF2B5EF4-FFF2-40B4-BE49-F238E27FC236}">
                <a16:creationId xmlns:a16="http://schemas.microsoft.com/office/drawing/2014/main" id="{1F141C68-68B8-796E-A2E4-C7BBE2FC0494}"/>
              </a:ext>
            </a:extLst>
          </p:cNvPr>
          <p:cNvSpPr txBox="1"/>
          <p:nvPr/>
        </p:nvSpPr>
        <p:spPr>
          <a:xfrm>
            <a:off x="5153707" y="6271556"/>
            <a:ext cx="1394896" cy="523220"/>
          </a:xfrm>
          <a:prstGeom prst="rect">
            <a:avLst/>
          </a:prstGeom>
          <a:noFill/>
        </p:spPr>
        <p:txBody>
          <a:bodyPr wrap="square" rtlCol="0">
            <a:spAutoFit/>
          </a:bodyPr>
          <a:lstStyle/>
          <a:p>
            <a:r>
              <a:rPr kumimoji="1" lang="ja-JP" altLang="en-US" sz="2800" dirty="0"/>
              <a:t>警察官</a:t>
            </a:r>
          </a:p>
        </p:txBody>
      </p:sp>
    </p:spTree>
    <p:extLst>
      <p:ext uri="{BB962C8B-B14F-4D97-AF65-F5344CB8AC3E}">
        <p14:creationId xmlns:p14="http://schemas.microsoft.com/office/powerpoint/2010/main" val="231446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24</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３ｰ１）　ラトビア国防省からの情報</a:t>
            </a:r>
          </a:p>
        </p:txBody>
      </p:sp>
      <p:sp>
        <p:nvSpPr>
          <p:cNvPr id="14" name="テキスト ボックス 13"/>
          <p:cNvSpPr txBox="1"/>
          <p:nvPr/>
        </p:nvSpPr>
        <p:spPr>
          <a:xfrm>
            <a:off x="95050" y="818871"/>
            <a:ext cx="10443776" cy="523220"/>
          </a:xfrm>
          <a:prstGeom prst="rect">
            <a:avLst/>
          </a:prstGeom>
          <a:noFill/>
        </p:spPr>
        <p:txBody>
          <a:bodyPr wrap="square" rtlCol="0">
            <a:spAutoFit/>
          </a:bodyPr>
          <a:lstStyle/>
          <a:p>
            <a:r>
              <a:rPr lang="ja-JP" altLang="en-US" sz="2800" b="1" dirty="0"/>
              <a:t>支援者（兵士、警察官、救急隊員等）の制服</a:t>
            </a:r>
            <a:endParaRPr kumimoji="1" lang="ja-JP" altLang="en-US" sz="2800" dirty="0"/>
          </a:p>
        </p:txBody>
      </p:sp>
      <p:pic>
        <p:nvPicPr>
          <p:cNvPr id="5" name="図 4"/>
          <p:cNvPicPr>
            <a:picLocks noChangeAspect="1"/>
          </p:cNvPicPr>
          <p:nvPr/>
        </p:nvPicPr>
        <p:blipFill rotWithShape="1">
          <a:blip r:embed="rId3"/>
          <a:srcRect l="30493" t="56353" r="36398" b="11236"/>
          <a:stretch/>
        </p:blipFill>
        <p:spPr>
          <a:xfrm>
            <a:off x="2655754" y="4187687"/>
            <a:ext cx="5530753" cy="2904590"/>
          </a:xfrm>
          <a:prstGeom prst="rect">
            <a:avLst/>
          </a:prstGeom>
        </p:spPr>
      </p:pic>
      <p:sp>
        <p:nvSpPr>
          <p:cNvPr id="9" name="正方形/長方形 8"/>
          <p:cNvSpPr/>
          <p:nvPr/>
        </p:nvSpPr>
        <p:spPr>
          <a:xfrm>
            <a:off x="6757716" y="882016"/>
            <a:ext cx="3973798" cy="400110"/>
          </a:xfrm>
          <a:prstGeom prst="rect">
            <a:avLst/>
          </a:prstGeom>
        </p:spPr>
        <p:txBody>
          <a:bodyPr wrap="square">
            <a:spAutoFit/>
          </a:bodyPr>
          <a:lstStyle/>
          <a:p>
            <a:r>
              <a:rPr lang="ja-JP" altLang="en-US" sz="2000" dirty="0">
                <a:ea typeface="ＭＳ Ｐゴシック" panose="020B0600070205080204" pitchFamily="50" charset="-128"/>
              </a:rPr>
              <a:t>（出所：</a:t>
            </a:r>
            <a:r>
              <a:rPr lang="en-US" altLang="ja-JP" sz="2000" dirty="0">
                <a:ea typeface="ＭＳ Ｐゴシック" panose="020B0600070205080204" pitchFamily="50" charset="-128"/>
              </a:rPr>
              <a:t>Ministry of </a:t>
            </a:r>
            <a:r>
              <a:rPr lang="en-US" altLang="ja-JP" sz="2000" dirty="0" err="1">
                <a:ea typeface="ＭＳ Ｐゴシック" panose="020B0600070205080204" pitchFamily="50" charset="-128"/>
              </a:rPr>
              <a:t>Defence</a:t>
            </a:r>
            <a:r>
              <a:rPr lang="ja-JP" altLang="en-US" sz="2000" dirty="0">
                <a:ea typeface="ＭＳ Ｐゴシック" panose="020B0600070205080204" pitchFamily="50" charset="-128"/>
              </a:rPr>
              <a:t>）</a:t>
            </a:r>
          </a:p>
        </p:txBody>
      </p:sp>
      <p:sp>
        <p:nvSpPr>
          <p:cNvPr id="2" name="テキスト ボックス 1">
            <a:extLst>
              <a:ext uri="{FF2B5EF4-FFF2-40B4-BE49-F238E27FC236}">
                <a16:creationId xmlns:a16="http://schemas.microsoft.com/office/drawing/2014/main" id="{26C458D6-C689-5350-A034-F2F35EADF844}"/>
              </a:ext>
            </a:extLst>
          </p:cNvPr>
          <p:cNvSpPr txBox="1"/>
          <p:nvPr/>
        </p:nvSpPr>
        <p:spPr>
          <a:xfrm>
            <a:off x="8204092" y="3696140"/>
            <a:ext cx="1394896" cy="523220"/>
          </a:xfrm>
          <a:prstGeom prst="rect">
            <a:avLst/>
          </a:prstGeom>
          <a:noFill/>
        </p:spPr>
        <p:txBody>
          <a:bodyPr wrap="square" rtlCol="0">
            <a:spAutoFit/>
          </a:bodyPr>
          <a:lstStyle/>
          <a:p>
            <a:r>
              <a:rPr kumimoji="1" lang="ja-JP" altLang="en-US" sz="2800" dirty="0"/>
              <a:t>消防官</a:t>
            </a:r>
          </a:p>
        </p:txBody>
      </p:sp>
      <p:sp>
        <p:nvSpPr>
          <p:cNvPr id="4" name="テキスト ボックス 3">
            <a:extLst>
              <a:ext uri="{FF2B5EF4-FFF2-40B4-BE49-F238E27FC236}">
                <a16:creationId xmlns:a16="http://schemas.microsoft.com/office/drawing/2014/main" id="{2C622F81-4E27-34CA-1FC7-7AE65C2EF90C}"/>
              </a:ext>
            </a:extLst>
          </p:cNvPr>
          <p:cNvSpPr txBox="1"/>
          <p:nvPr/>
        </p:nvSpPr>
        <p:spPr>
          <a:xfrm>
            <a:off x="7005755" y="6173743"/>
            <a:ext cx="2038439" cy="523220"/>
          </a:xfrm>
          <a:prstGeom prst="rect">
            <a:avLst/>
          </a:prstGeom>
          <a:noFill/>
        </p:spPr>
        <p:txBody>
          <a:bodyPr wrap="square" rtlCol="0">
            <a:spAutoFit/>
          </a:bodyPr>
          <a:lstStyle/>
          <a:p>
            <a:r>
              <a:rPr kumimoji="1" lang="ja-JP" altLang="en-US" sz="2800" dirty="0"/>
              <a:t>国境警備隊</a:t>
            </a:r>
          </a:p>
        </p:txBody>
      </p:sp>
      <p:pic>
        <p:nvPicPr>
          <p:cNvPr id="6" name="図 5">
            <a:extLst>
              <a:ext uri="{FF2B5EF4-FFF2-40B4-BE49-F238E27FC236}">
                <a16:creationId xmlns:a16="http://schemas.microsoft.com/office/drawing/2014/main" id="{264B0CB8-3CC1-3138-5417-3EFFF6073337}"/>
              </a:ext>
            </a:extLst>
          </p:cNvPr>
          <p:cNvPicPr>
            <a:picLocks noChangeAspect="1"/>
          </p:cNvPicPr>
          <p:nvPr/>
        </p:nvPicPr>
        <p:blipFill>
          <a:blip r:embed="rId4"/>
          <a:stretch>
            <a:fillRect/>
          </a:stretch>
        </p:blipFill>
        <p:spPr>
          <a:xfrm>
            <a:off x="2154235" y="1314770"/>
            <a:ext cx="5801178" cy="2904590"/>
          </a:xfrm>
          <a:prstGeom prst="rect">
            <a:avLst/>
          </a:prstGeom>
        </p:spPr>
      </p:pic>
    </p:spTree>
    <p:extLst>
      <p:ext uri="{BB962C8B-B14F-4D97-AF65-F5344CB8AC3E}">
        <p14:creationId xmlns:p14="http://schemas.microsoft.com/office/powerpoint/2010/main" val="71745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25</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３－２）非常時に備えた準備</a:t>
            </a:r>
          </a:p>
        </p:txBody>
      </p:sp>
      <p:sp>
        <p:nvSpPr>
          <p:cNvPr id="14" name="テキスト ボックス 13"/>
          <p:cNvSpPr txBox="1"/>
          <p:nvPr/>
        </p:nvSpPr>
        <p:spPr>
          <a:xfrm>
            <a:off x="190064" y="1802106"/>
            <a:ext cx="9712219" cy="5262979"/>
          </a:xfrm>
          <a:prstGeom prst="rect">
            <a:avLst/>
          </a:prstGeom>
          <a:noFill/>
        </p:spPr>
        <p:txBody>
          <a:bodyPr wrap="square" rtlCol="0">
            <a:spAutoFit/>
          </a:bodyPr>
          <a:lstStyle/>
          <a:p>
            <a:r>
              <a:rPr lang="ja-JP" altLang="en-US" sz="2800" b="1" dirty="0"/>
              <a:t>１　備蓄（飲料水、非常用食料、医薬品、燃料等）</a:t>
            </a:r>
            <a:endParaRPr lang="en-US" altLang="ja-JP" sz="2800" b="1" dirty="0"/>
          </a:p>
          <a:p>
            <a:r>
              <a:rPr lang="ja-JP" altLang="en-US" sz="2800" b="1" dirty="0"/>
              <a:t>　の再確認</a:t>
            </a:r>
            <a:endParaRPr lang="en-US" altLang="ja-JP" sz="2800" b="1" dirty="0"/>
          </a:p>
          <a:p>
            <a:r>
              <a:rPr lang="ja-JP" altLang="en-US" sz="2800" b="1" dirty="0"/>
              <a:t>　　最低でも</a:t>
            </a:r>
            <a:r>
              <a:rPr lang="ja-JP" altLang="en-US" sz="2800" b="1" dirty="0">
                <a:solidFill>
                  <a:srgbClr val="FF0000"/>
                </a:solidFill>
              </a:rPr>
              <a:t>家族の人数</a:t>
            </a:r>
            <a:r>
              <a:rPr lang="en-US" altLang="ja-JP" sz="2800" b="1" dirty="0">
                <a:solidFill>
                  <a:srgbClr val="FF0000"/>
                </a:solidFill>
              </a:rPr>
              <a:t>×</a:t>
            </a:r>
            <a:r>
              <a:rPr lang="ja-JP" altLang="en-US" sz="2800" b="1" dirty="0">
                <a:solidFill>
                  <a:srgbClr val="FF0000"/>
                </a:solidFill>
              </a:rPr>
              <a:t>７日分の備蓄</a:t>
            </a:r>
            <a:endParaRPr lang="en-US" altLang="ja-JP" sz="2800" b="1" dirty="0">
              <a:solidFill>
                <a:srgbClr val="FF0000"/>
              </a:solidFill>
            </a:endParaRPr>
          </a:p>
          <a:p>
            <a:r>
              <a:rPr lang="ja-JP" altLang="en-US" sz="2800" b="1" dirty="0"/>
              <a:t>　　自家用車の整備を心がけ、燃料は満タンにしておく</a:t>
            </a:r>
            <a:endParaRPr lang="en-US" altLang="ja-JP" sz="2800" b="1" dirty="0"/>
          </a:p>
          <a:p>
            <a:r>
              <a:rPr lang="ja-JP" altLang="en-US" sz="2800" b="1" dirty="0"/>
              <a:t>　　非常用持出袋の用意</a:t>
            </a:r>
            <a:endParaRPr lang="en-US" altLang="ja-JP" sz="2800" b="1" dirty="0"/>
          </a:p>
          <a:p>
            <a:endParaRPr lang="en-US" altLang="ja-JP" sz="2800" b="1" dirty="0"/>
          </a:p>
          <a:p>
            <a:r>
              <a:rPr lang="ja-JP" altLang="en-US" sz="2800" b="1" dirty="0"/>
              <a:t>２　旅券、滞在許可証等</a:t>
            </a:r>
            <a:endParaRPr lang="en-US" altLang="ja-JP" sz="2800" b="1" dirty="0"/>
          </a:p>
          <a:p>
            <a:r>
              <a:rPr lang="ja-JP" altLang="en-US" sz="2800" b="1" dirty="0"/>
              <a:t>　　旅券については、</a:t>
            </a:r>
            <a:endParaRPr lang="en-US" altLang="ja-JP" sz="2800" b="1" dirty="0"/>
          </a:p>
          <a:p>
            <a:r>
              <a:rPr lang="ja-JP" altLang="en-US" sz="2800" b="1" dirty="0">
                <a:solidFill>
                  <a:srgbClr val="FF0000"/>
                </a:solidFill>
              </a:rPr>
              <a:t>　　６か月以上の残存有効期間があることを常に確認</a:t>
            </a:r>
            <a:endParaRPr lang="en-US" altLang="ja-JP" sz="2800" b="1" dirty="0">
              <a:solidFill>
                <a:srgbClr val="FF0000"/>
              </a:solidFill>
            </a:endParaRPr>
          </a:p>
          <a:p>
            <a:r>
              <a:rPr lang="ja-JP" altLang="en-US" sz="2800" b="1" dirty="0"/>
              <a:t>　　（６か月以下の場合には在外公館に対して旅券切替発給を申請）</a:t>
            </a:r>
            <a:endParaRPr lang="en-US" altLang="ja-JP" sz="2800" b="1" dirty="0"/>
          </a:p>
          <a:p>
            <a:r>
              <a:rPr lang="ja-JP" altLang="en-US" sz="2800" b="1" dirty="0"/>
              <a:t>　　所持人記載欄はもれなく記載（特に血液型の記入）</a:t>
            </a:r>
            <a:endParaRPr lang="en-US" altLang="ja-JP" sz="2800" b="1" dirty="0"/>
          </a:p>
        </p:txBody>
      </p:sp>
      <p:sp>
        <p:nvSpPr>
          <p:cNvPr id="2" name="テキスト ボックス 1">
            <a:extLst>
              <a:ext uri="{FF2B5EF4-FFF2-40B4-BE49-F238E27FC236}">
                <a16:creationId xmlns:a16="http://schemas.microsoft.com/office/drawing/2014/main" id="{E25DB95B-5647-1884-DD3D-0DF9EAD12664}"/>
              </a:ext>
            </a:extLst>
          </p:cNvPr>
          <p:cNvSpPr txBox="1"/>
          <p:nvPr/>
        </p:nvSpPr>
        <p:spPr>
          <a:xfrm>
            <a:off x="2339848" y="965049"/>
            <a:ext cx="5499157" cy="600164"/>
          </a:xfrm>
          <a:prstGeom prst="rect">
            <a:avLst/>
          </a:prstGeom>
          <a:noFill/>
        </p:spPr>
        <p:txBody>
          <a:bodyPr wrap="square" rtlCol="0">
            <a:spAutoFit/>
          </a:bodyPr>
          <a:lstStyle/>
          <a:p>
            <a:r>
              <a:rPr kumimoji="1" lang="ja-JP" altLang="en-US" b="1" u="sng" dirty="0">
                <a:solidFill>
                  <a:srgbClr val="FF0000"/>
                </a:solidFill>
              </a:rPr>
              <a:t>日本の外務省からのお知らせ</a:t>
            </a:r>
          </a:p>
        </p:txBody>
      </p:sp>
    </p:spTree>
    <p:extLst>
      <p:ext uri="{BB962C8B-B14F-4D97-AF65-F5344CB8AC3E}">
        <p14:creationId xmlns:p14="http://schemas.microsoft.com/office/powerpoint/2010/main" val="159564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26</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３－２）非常時に備えた準備</a:t>
            </a:r>
          </a:p>
        </p:txBody>
      </p:sp>
      <p:sp>
        <p:nvSpPr>
          <p:cNvPr id="14" name="テキスト ボックス 13"/>
          <p:cNvSpPr txBox="1"/>
          <p:nvPr/>
        </p:nvSpPr>
        <p:spPr>
          <a:xfrm>
            <a:off x="190064" y="839619"/>
            <a:ext cx="9712219" cy="6001643"/>
          </a:xfrm>
          <a:prstGeom prst="rect">
            <a:avLst/>
          </a:prstGeom>
          <a:noFill/>
        </p:spPr>
        <p:txBody>
          <a:bodyPr wrap="square" rtlCol="0">
            <a:spAutoFit/>
          </a:bodyPr>
          <a:lstStyle/>
          <a:p>
            <a:r>
              <a:rPr lang="ja-JP" altLang="en-US" sz="3200" b="1" dirty="0"/>
              <a:t>３　現金、クレジットカード等の準備</a:t>
            </a:r>
            <a:endParaRPr lang="en-US" altLang="ja-JP" sz="3200" b="1" dirty="0"/>
          </a:p>
          <a:p>
            <a:r>
              <a:rPr lang="ja-JP" altLang="en-US" sz="3200" b="1" dirty="0"/>
              <a:t>　　家族全員が</a:t>
            </a:r>
            <a:r>
              <a:rPr lang="ja-JP" altLang="en-US" sz="3200" b="1" dirty="0">
                <a:solidFill>
                  <a:srgbClr val="FF0000"/>
                </a:solidFill>
              </a:rPr>
              <a:t>１０日間程度生活できる程度の現金</a:t>
            </a:r>
            <a:endParaRPr lang="en-US" altLang="ja-JP" sz="3200" b="1" dirty="0">
              <a:solidFill>
                <a:srgbClr val="FF0000"/>
              </a:solidFill>
            </a:endParaRPr>
          </a:p>
          <a:p>
            <a:r>
              <a:rPr lang="ja-JP" altLang="en-US" sz="3200" b="1" dirty="0">
                <a:solidFill>
                  <a:srgbClr val="FF0000"/>
                </a:solidFill>
              </a:rPr>
              <a:t>　　</a:t>
            </a:r>
            <a:r>
              <a:rPr lang="ja-JP" altLang="en-US" sz="3200" b="1" dirty="0"/>
              <a:t>すぐ持ち出せるよう保管（盗難にも注意）</a:t>
            </a:r>
            <a:endParaRPr lang="en-US" altLang="ja-JP" sz="3200" b="1" dirty="0"/>
          </a:p>
          <a:p>
            <a:endParaRPr lang="ja-JP" altLang="en-US" sz="3200" b="1" dirty="0"/>
          </a:p>
          <a:p>
            <a:r>
              <a:rPr lang="ja-JP" altLang="en-US" sz="3200" b="1" dirty="0"/>
              <a:t>４　航空券の手配や仮予約</a:t>
            </a:r>
            <a:endParaRPr lang="en-US" altLang="ja-JP" sz="3200" b="1" dirty="0"/>
          </a:p>
          <a:p>
            <a:r>
              <a:rPr lang="ja-JP" altLang="en-US" sz="3200" b="1" dirty="0"/>
              <a:t>　　オープンエアチケットの確保</a:t>
            </a:r>
            <a:endParaRPr lang="en-US" altLang="ja-JP" sz="3200" b="1" dirty="0"/>
          </a:p>
          <a:p>
            <a:r>
              <a:rPr lang="ja-JP" altLang="en-US" sz="3200" b="1" dirty="0">
                <a:solidFill>
                  <a:srgbClr val="FF0000"/>
                </a:solidFill>
              </a:rPr>
              <a:t>　　商用便が運行している内に退避</a:t>
            </a:r>
            <a:r>
              <a:rPr lang="ja-JP" altLang="en-US" sz="3200" b="1" dirty="0"/>
              <a:t>　　</a:t>
            </a:r>
            <a:endParaRPr lang="en-US" altLang="ja-JP" sz="3200" b="1" dirty="0"/>
          </a:p>
          <a:p>
            <a:r>
              <a:rPr lang="ja-JP" altLang="en-US" sz="3200" b="1" dirty="0"/>
              <a:t>　</a:t>
            </a:r>
            <a:endParaRPr kumimoji="1" lang="ja-JP" altLang="en-US" sz="3200" dirty="0"/>
          </a:p>
          <a:p>
            <a:r>
              <a:rPr kumimoji="1" lang="ja-JP" altLang="en-US" sz="3200" b="1" dirty="0"/>
              <a:t>５　在留届の変更</a:t>
            </a:r>
            <a:endParaRPr kumimoji="1" lang="en-US" altLang="ja-JP" sz="3200" b="1" dirty="0"/>
          </a:p>
          <a:p>
            <a:r>
              <a:rPr kumimoji="1" lang="ja-JP" altLang="en-US" sz="3200" b="1" dirty="0"/>
              <a:t>　　緊急時の連絡先や帰国情報の更新</a:t>
            </a:r>
            <a:endParaRPr kumimoji="1" lang="en-US" altLang="ja-JP" sz="3200" b="1" dirty="0"/>
          </a:p>
          <a:p>
            <a:endParaRPr lang="en-US" altLang="ja-JP" sz="3200" b="1" dirty="0"/>
          </a:p>
          <a:p>
            <a:r>
              <a:rPr kumimoji="1" lang="ja-JP" altLang="en-US" sz="3200" b="1" dirty="0"/>
              <a:t>６　たびレジの登録（外国旅行の場合）</a:t>
            </a:r>
            <a:endParaRPr kumimoji="1" lang="en-US" altLang="ja-JP" sz="3200" b="1" dirty="0"/>
          </a:p>
        </p:txBody>
      </p:sp>
    </p:spTree>
    <p:extLst>
      <p:ext uri="{BB962C8B-B14F-4D97-AF65-F5344CB8AC3E}">
        <p14:creationId xmlns:p14="http://schemas.microsoft.com/office/powerpoint/2010/main" val="2382934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27</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３－３）非常時の行動</a:t>
            </a:r>
          </a:p>
        </p:txBody>
      </p:sp>
      <p:sp>
        <p:nvSpPr>
          <p:cNvPr id="14" name="テキスト ボックス 13"/>
          <p:cNvSpPr txBox="1"/>
          <p:nvPr/>
        </p:nvSpPr>
        <p:spPr>
          <a:xfrm>
            <a:off x="190064" y="1598770"/>
            <a:ext cx="9712219" cy="5724644"/>
          </a:xfrm>
          <a:prstGeom prst="rect">
            <a:avLst/>
          </a:prstGeom>
          <a:noFill/>
        </p:spPr>
        <p:txBody>
          <a:bodyPr wrap="square" rtlCol="0">
            <a:spAutoFit/>
          </a:bodyPr>
          <a:lstStyle/>
          <a:p>
            <a:r>
              <a:rPr lang="ja-JP" altLang="en-US" sz="3200" b="1" dirty="0"/>
              <a:t>１　自宅やホテル等で遭遇した場合</a:t>
            </a:r>
            <a:endParaRPr lang="en-US" altLang="ja-JP" sz="3200" b="1" dirty="0"/>
          </a:p>
          <a:p>
            <a:endParaRPr lang="en-US" altLang="ja-JP" sz="3200" b="1" dirty="0"/>
          </a:p>
          <a:p>
            <a:r>
              <a:rPr kumimoji="1" lang="ja-JP" altLang="en-US" sz="3200" dirty="0"/>
              <a:t>　　</a:t>
            </a:r>
            <a:r>
              <a:rPr kumimoji="1" lang="ja-JP" altLang="en-US" sz="3200" dirty="0">
                <a:solidFill>
                  <a:srgbClr val="FF0000"/>
                </a:solidFill>
              </a:rPr>
              <a:t>電話やメールなどで自分の存在を最寄りの日本大使館か日本総領事館に連絡</a:t>
            </a:r>
            <a:r>
              <a:rPr kumimoji="1" lang="ja-JP" altLang="en-US" sz="3200" dirty="0"/>
              <a:t>。</a:t>
            </a:r>
            <a:endParaRPr kumimoji="1" lang="en-US" altLang="ja-JP" sz="3200" dirty="0"/>
          </a:p>
          <a:p>
            <a:r>
              <a:rPr kumimoji="1" lang="ja-JP" altLang="en-US" sz="3200" dirty="0"/>
              <a:t>　　安否を連絡できない状況でも、外部の安全が確認できない場合、</a:t>
            </a:r>
            <a:r>
              <a:rPr kumimoji="1" lang="ja-JP" altLang="en-US" sz="3200" dirty="0">
                <a:solidFill>
                  <a:srgbClr val="FF0000"/>
                </a:solidFill>
              </a:rPr>
              <a:t>不用意に移動せず、その場に待機することが賢明</a:t>
            </a:r>
            <a:r>
              <a:rPr kumimoji="1" lang="ja-JP" altLang="en-US" sz="3200" dirty="0"/>
              <a:t>。</a:t>
            </a:r>
          </a:p>
          <a:p>
            <a:r>
              <a:rPr kumimoji="1" lang="ja-JP" altLang="en-US" sz="3200" dirty="0"/>
              <a:t>　待機する際は、興味本位で窓の外の状況をみるといった行動は絶対に避け、窓を閉め、明かりを消すなど、ガラス窓から離れるなど出来るだけ安全な状態・場所で待機することを心がけてください。</a:t>
            </a:r>
            <a:endParaRPr kumimoji="1" lang="ja-JP" altLang="en-US" sz="1400" dirty="0"/>
          </a:p>
        </p:txBody>
      </p:sp>
      <p:sp>
        <p:nvSpPr>
          <p:cNvPr id="3" name="テキスト ボックス 2">
            <a:extLst>
              <a:ext uri="{FF2B5EF4-FFF2-40B4-BE49-F238E27FC236}">
                <a16:creationId xmlns:a16="http://schemas.microsoft.com/office/drawing/2014/main" id="{8023A67F-82F2-E5D1-32A3-5CB23A33FEC2}"/>
              </a:ext>
            </a:extLst>
          </p:cNvPr>
          <p:cNvSpPr txBox="1"/>
          <p:nvPr/>
        </p:nvSpPr>
        <p:spPr>
          <a:xfrm>
            <a:off x="333050" y="862133"/>
            <a:ext cx="10563550" cy="646331"/>
          </a:xfrm>
          <a:prstGeom prst="rect">
            <a:avLst/>
          </a:prstGeom>
          <a:noFill/>
        </p:spPr>
        <p:txBody>
          <a:bodyPr wrap="square">
            <a:spAutoFit/>
          </a:bodyPr>
          <a:lstStyle/>
          <a:p>
            <a:r>
              <a:rPr kumimoji="1" lang="ja-JP" altLang="en-US" sz="3600" dirty="0">
                <a:solidFill>
                  <a:srgbClr val="FF0000"/>
                </a:solidFill>
              </a:rPr>
              <a:t>海外邦人安全協会　「海外安全マニュアル」より</a:t>
            </a:r>
            <a:endParaRPr lang="ja-JP" altLang="en-US" dirty="0">
              <a:solidFill>
                <a:srgbClr val="FF0000"/>
              </a:solidFill>
            </a:endParaRPr>
          </a:p>
        </p:txBody>
      </p:sp>
    </p:spTree>
    <p:extLst>
      <p:ext uri="{BB962C8B-B14F-4D97-AF65-F5344CB8AC3E}">
        <p14:creationId xmlns:p14="http://schemas.microsoft.com/office/powerpoint/2010/main" val="2326622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28</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３－３）非常時の行動</a:t>
            </a:r>
          </a:p>
        </p:txBody>
      </p:sp>
      <p:sp>
        <p:nvSpPr>
          <p:cNvPr id="14" name="テキスト ボックス 13"/>
          <p:cNvSpPr txBox="1"/>
          <p:nvPr/>
        </p:nvSpPr>
        <p:spPr>
          <a:xfrm>
            <a:off x="190064" y="1190098"/>
            <a:ext cx="9712219" cy="4801314"/>
          </a:xfrm>
          <a:prstGeom prst="rect">
            <a:avLst/>
          </a:prstGeom>
          <a:noFill/>
        </p:spPr>
        <p:txBody>
          <a:bodyPr wrap="square" rtlCol="0">
            <a:spAutoFit/>
          </a:bodyPr>
          <a:lstStyle/>
          <a:p>
            <a:r>
              <a:rPr lang="ja-JP" altLang="en-US" sz="3200" b="1" dirty="0"/>
              <a:t>２　外出中に遭遇した場合</a:t>
            </a:r>
            <a:endParaRPr lang="en-US" altLang="ja-JP" sz="3200" b="1" dirty="0"/>
          </a:p>
          <a:p>
            <a:endParaRPr lang="en-US" altLang="ja-JP" sz="3200" b="1" dirty="0"/>
          </a:p>
          <a:p>
            <a:r>
              <a:rPr lang="ja-JP" altLang="en-US" sz="3200" b="1" dirty="0"/>
              <a:t>　</a:t>
            </a:r>
            <a:r>
              <a:rPr lang="ja-JP" altLang="en-US" sz="3200" dirty="0"/>
              <a:t>外出中に、自分の近くでテロ事件や暴動に遭遇した際、かなり混乱した状態が予想されます。このような場合は、決してパニックにならず、</a:t>
            </a:r>
            <a:r>
              <a:rPr lang="ja-JP" altLang="en-US" sz="3200" dirty="0">
                <a:solidFill>
                  <a:srgbClr val="FF0000"/>
                </a:solidFill>
              </a:rPr>
              <a:t>群衆に近づかない</a:t>
            </a:r>
            <a:r>
              <a:rPr lang="ja-JP" altLang="en-US" sz="3200" dirty="0"/>
              <a:t>ようにし、</a:t>
            </a:r>
            <a:r>
              <a:rPr lang="ja-JP" altLang="en-US" sz="3200" dirty="0">
                <a:solidFill>
                  <a:srgbClr val="FF0000"/>
                </a:solidFill>
              </a:rPr>
              <a:t>早く安全な場所に退避する</a:t>
            </a:r>
            <a:r>
              <a:rPr lang="ja-JP" altLang="en-US" sz="3200" dirty="0"/>
              <a:t>ことが大切です。</a:t>
            </a:r>
          </a:p>
          <a:p>
            <a:endParaRPr lang="ja-JP" altLang="en-US" sz="3200" dirty="0"/>
          </a:p>
          <a:p>
            <a:r>
              <a:rPr lang="ja-JP" altLang="en-US" sz="3200" dirty="0"/>
              <a:t>　好奇心で騒乱の場に出向くような行動は絶対にとってはいけません。</a:t>
            </a:r>
            <a:endParaRPr lang="en-US" altLang="ja-JP" sz="3200" dirty="0"/>
          </a:p>
          <a:p>
            <a:r>
              <a:rPr kumimoji="1" lang="ja-JP" altLang="en-US" sz="1600" dirty="0"/>
              <a:t>　　　　　　　　　　　　　　　　　　　　　　　　　　　　　　　　　　　　　　海外邦人安全協会　「海外安全マニュアル」より</a:t>
            </a:r>
          </a:p>
        </p:txBody>
      </p:sp>
    </p:spTree>
    <p:extLst>
      <p:ext uri="{BB962C8B-B14F-4D97-AF65-F5344CB8AC3E}">
        <p14:creationId xmlns:p14="http://schemas.microsoft.com/office/powerpoint/2010/main" val="165792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29</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３－３）非常時の行動</a:t>
            </a:r>
          </a:p>
        </p:txBody>
      </p:sp>
      <p:sp>
        <p:nvSpPr>
          <p:cNvPr id="14" name="テキスト ボックス 13"/>
          <p:cNvSpPr txBox="1"/>
          <p:nvPr/>
        </p:nvSpPr>
        <p:spPr>
          <a:xfrm>
            <a:off x="190064" y="846043"/>
            <a:ext cx="9712219" cy="6186309"/>
          </a:xfrm>
          <a:prstGeom prst="rect">
            <a:avLst/>
          </a:prstGeom>
          <a:noFill/>
        </p:spPr>
        <p:txBody>
          <a:bodyPr wrap="square" rtlCol="0">
            <a:spAutoFit/>
          </a:bodyPr>
          <a:lstStyle/>
          <a:p>
            <a:pPr algn="ctr"/>
            <a:r>
              <a:rPr lang="ja-JP" altLang="en-US" sz="3600" b="1" dirty="0">
                <a:solidFill>
                  <a:srgbClr val="FF0000"/>
                </a:solidFill>
              </a:rPr>
              <a:t>領事メールによる安否照会への回答</a:t>
            </a:r>
            <a:endParaRPr lang="en-US" altLang="ja-JP" sz="3600" b="1" dirty="0">
              <a:solidFill>
                <a:srgbClr val="FF0000"/>
              </a:solidFill>
            </a:endParaRPr>
          </a:p>
          <a:p>
            <a:endParaRPr lang="en-US" altLang="ja-JP" sz="3200" b="1" dirty="0"/>
          </a:p>
          <a:p>
            <a:r>
              <a:rPr lang="ja-JP" altLang="en-US" sz="3200" b="1" dirty="0"/>
              <a:t>大使館から、通常の領事メールと同様にメールで安否照会メールを送信</a:t>
            </a:r>
            <a:endParaRPr lang="en-US" altLang="ja-JP" sz="3200" b="1" dirty="0"/>
          </a:p>
          <a:p>
            <a:r>
              <a:rPr lang="ja-JP" altLang="en-US" sz="3200" b="1" dirty="0"/>
              <a:t>　　　　　　　　　↓</a:t>
            </a:r>
            <a:endParaRPr lang="en-US" altLang="ja-JP" sz="3200" b="1" dirty="0"/>
          </a:p>
          <a:p>
            <a:r>
              <a:rPr lang="en-US" altLang="ja-JP" sz="3200" b="1" dirty="0"/>
              <a:t>WEB</a:t>
            </a:r>
            <a:r>
              <a:rPr lang="ja-JP" altLang="en-US" sz="3200" b="1" dirty="0"/>
              <a:t>上のアンケートに回答</a:t>
            </a:r>
            <a:endParaRPr lang="en-US" altLang="ja-JP" sz="3200" b="1" dirty="0"/>
          </a:p>
          <a:p>
            <a:r>
              <a:rPr lang="ja-JP" altLang="en-US" sz="3200" b="1" dirty="0"/>
              <a:t>（インターネット回線接続が必要）</a:t>
            </a:r>
            <a:endParaRPr lang="en-US" altLang="ja-JP" sz="3200" b="1" dirty="0"/>
          </a:p>
          <a:p>
            <a:r>
              <a:rPr lang="ja-JP" altLang="en-US" sz="3200" b="1" dirty="0"/>
              <a:t>　　　　　　　　　↓</a:t>
            </a:r>
            <a:endParaRPr lang="en-US" altLang="ja-JP" sz="3200" b="1" dirty="0"/>
          </a:p>
          <a:p>
            <a:r>
              <a:rPr lang="ja-JP" altLang="en-US" sz="3200" b="1" dirty="0"/>
              <a:t>大使館でデータを回収して集計し、情報提供を行う</a:t>
            </a:r>
            <a:endParaRPr lang="en-US" altLang="ja-JP" sz="3200" b="1" dirty="0"/>
          </a:p>
          <a:p>
            <a:endParaRPr lang="en-US" altLang="ja-JP" sz="3200" b="1" dirty="0"/>
          </a:p>
          <a:p>
            <a:pPr algn="ctr"/>
            <a:r>
              <a:rPr lang="ja-JP" altLang="en-US" sz="4000" b="1" dirty="0">
                <a:solidFill>
                  <a:srgbClr val="FF0000"/>
                </a:solidFill>
              </a:rPr>
              <a:t>本年度中に安否照会メール訓練を実施予定</a:t>
            </a:r>
            <a:endParaRPr lang="en-US" altLang="ja-JP" sz="4000" b="1" dirty="0">
              <a:solidFill>
                <a:srgbClr val="FF0000"/>
              </a:solidFill>
            </a:endParaRPr>
          </a:p>
          <a:p>
            <a:pPr algn="ctr"/>
            <a:r>
              <a:rPr lang="ja-JP" altLang="en-US" sz="3200" b="1" dirty="0"/>
              <a:t>ご協力の程、よろしくお願いいたします。</a:t>
            </a:r>
            <a:endParaRPr lang="en-US" altLang="ja-JP" sz="3200" b="1" dirty="0"/>
          </a:p>
        </p:txBody>
      </p:sp>
    </p:spTree>
    <p:extLst>
      <p:ext uri="{BB962C8B-B14F-4D97-AF65-F5344CB8AC3E}">
        <p14:creationId xmlns:p14="http://schemas.microsoft.com/office/powerpoint/2010/main" val="200576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277350" y="859620"/>
            <a:ext cx="9543394" cy="625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lgn="ctr">
              <a:spcBef>
                <a:spcPct val="20000"/>
              </a:spcBef>
            </a:pPr>
            <a:r>
              <a:rPr lang="ja-JP" altLang="en-US" sz="4000" dirty="0">
                <a:ea typeface="ＭＳ Ｐゴシック" panose="020B0600070205080204" pitchFamily="50" charset="-128"/>
              </a:rPr>
              <a:t>実際の成功例</a:t>
            </a:r>
            <a:endParaRPr lang="en-US" altLang="ja-JP" sz="4000" dirty="0">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3</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はじめに</a:t>
            </a:r>
          </a:p>
        </p:txBody>
      </p:sp>
      <p:pic>
        <p:nvPicPr>
          <p:cNvPr id="7" name="図 6" descr="スーツケースを持って歩いている人">
            <a:extLst>
              <a:ext uri="{FF2B5EF4-FFF2-40B4-BE49-F238E27FC236}">
                <a16:creationId xmlns:a16="http://schemas.microsoft.com/office/drawing/2014/main" id="{91E16B5F-A0BE-15C3-B1B1-416AA3FE0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3675" y="1372421"/>
            <a:ext cx="1485352" cy="2228029"/>
          </a:xfrm>
          <a:prstGeom prst="rect">
            <a:avLst/>
          </a:prstGeom>
        </p:spPr>
      </p:pic>
      <p:pic>
        <p:nvPicPr>
          <p:cNvPr id="12" name="図 11" descr="オフィスにいる 2 人">
            <a:extLst>
              <a:ext uri="{FF2B5EF4-FFF2-40B4-BE49-F238E27FC236}">
                <a16:creationId xmlns:a16="http://schemas.microsoft.com/office/drawing/2014/main" id="{3CB1C069-6BC4-4ABB-7134-826DFAE5E9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685" y="5442367"/>
            <a:ext cx="2389303" cy="1594576"/>
          </a:xfrm>
          <a:prstGeom prst="rect">
            <a:avLst/>
          </a:prstGeom>
        </p:spPr>
      </p:pic>
      <p:pic>
        <p:nvPicPr>
          <p:cNvPr id="14" name="図 13" descr="電話をチェックする人">
            <a:extLst>
              <a:ext uri="{FF2B5EF4-FFF2-40B4-BE49-F238E27FC236}">
                <a16:creationId xmlns:a16="http://schemas.microsoft.com/office/drawing/2014/main" id="{F14907BC-D63C-0862-5A53-707727A90A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419" y="1947341"/>
            <a:ext cx="2075076" cy="1511087"/>
          </a:xfrm>
          <a:prstGeom prst="rect">
            <a:avLst/>
          </a:prstGeom>
        </p:spPr>
      </p:pic>
      <p:sp>
        <p:nvSpPr>
          <p:cNvPr id="22" name="テキスト ボックス 21">
            <a:extLst>
              <a:ext uri="{FF2B5EF4-FFF2-40B4-BE49-F238E27FC236}">
                <a16:creationId xmlns:a16="http://schemas.microsoft.com/office/drawing/2014/main" id="{ED9471F5-0AD4-FBCD-D721-4C67C6266219}"/>
              </a:ext>
            </a:extLst>
          </p:cNvPr>
          <p:cNvSpPr txBox="1"/>
          <p:nvPr/>
        </p:nvSpPr>
        <p:spPr>
          <a:xfrm>
            <a:off x="4135293" y="4796313"/>
            <a:ext cx="2326086" cy="600164"/>
          </a:xfrm>
          <a:prstGeom prst="rect">
            <a:avLst/>
          </a:prstGeom>
          <a:noFill/>
        </p:spPr>
        <p:txBody>
          <a:bodyPr wrap="square" rtlCol="0">
            <a:spAutoFit/>
          </a:bodyPr>
          <a:lstStyle/>
          <a:p>
            <a:pPr algn="ctr"/>
            <a:r>
              <a:rPr kumimoji="1" lang="ja-JP" altLang="en-US" dirty="0"/>
              <a:t>大使館</a:t>
            </a:r>
          </a:p>
        </p:txBody>
      </p:sp>
      <p:cxnSp>
        <p:nvCxnSpPr>
          <p:cNvPr id="25" name="直線矢印コネクタ 24">
            <a:extLst>
              <a:ext uri="{FF2B5EF4-FFF2-40B4-BE49-F238E27FC236}">
                <a16:creationId xmlns:a16="http://schemas.microsoft.com/office/drawing/2014/main" id="{EE9BCE36-802A-95BC-1794-4D115579A7E2}"/>
              </a:ext>
            </a:extLst>
          </p:cNvPr>
          <p:cNvCxnSpPr>
            <a:cxnSpLocks/>
          </p:cNvCxnSpPr>
          <p:nvPr/>
        </p:nvCxnSpPr>
        <p:spPr>
          <a:xfrm flipV="1">
            <a:off x="6176308" y="2416592"/>
            <a:ext cx="2202768" cy="243050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C59FA79A-5B86-0563-1051-608FB3CD1DFE}"/>
              </a:ext>
            </a:extLst>
          </p:cNvPr>
          <p:cNvSpPr txBox="1"/>
          <p:nvPr/>
        </p:nvSpPr>
        <p:spPr>
          <a:xfrm>
            <a:off x="6232649" y="3356537"/>
            <a:ext cx="2146427" cy="600164"/>
          </a:xfrm>
          <a:prstGeom prst="rect">
            <a:avLst/>
          </a:prstGeom>
          <a:solidFill>
            <a:schemeClr val="bg1"/>
          </a:solidFill>
        </p:spPr>
        <p:txBody>
          <a:bodyPr wrap="square" rtlCol="0">
            <a:spAutoFit/>
          </a:bodyPr>
          <a:lstStyle/>
          <a:p>
            <a:pPr algn="ctr"/>
            <a:r>
              <a:rPr kumimoji="1" lang="ja-JP" altLang="en-US" dirty="0"/>
              <a:t>情報提供</a:t>
            </a:r>
          </a:p>
        </p:txBody>
      </p:sp>
      <p:cxnSp>
        <p:nvCxnSpPr>
          <p:cNvPr id="6148" name="直線矢印コネクタ 6147">
            <a:extLst>
              <a:ext uri="{FF2B5EF4-FFF2-40B4-BE49-F238E27FC236}">
                <a16:creationId xmlns:a16="http://schemas.microsoft.com/office/drawing/2014/main" id="{E0B0CF4A-7ED3-A8C9-0CB1-3CFEB81E09D8}"/>
              </a:ext>
            </a:extLst>
          </p:cNvPr>
          <p:cNvCxnSpPr>
            <a:cxnSpLocks/>
          </p:cNvCxnSpPr>
          <p:nvPr/>
        </p:nvCxnSpPr>
        <p:spPr>
          <a:xfrm>
            <a:off x="2575451" y="2558801"/>
            <a:ext cx="1856630" cy="22739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145" name="テキスト ボックス 6144">
            <a:extLst>
              <a:ext uri="{FF2B5EF4-FFF2-40B4-BE49-F238E27FC236}">
                <a16:creationId xmlns:a16="http://schemas.microsoft.com/office/drawing/2014/main" id="{132F5AC5-F0CA-38B8-5E99-6831CC741968}"/>
              </a:ext>
            </a:extLst>
          </p:cNvPr>
          <p:cNvSpPr txBox="1"/>
          <p:nvPr/>
        </p:nvSpPr>
        <p:spPr>
          <a:xfrm>
            <a:off x="2444495" y="3420995"/>
            <a:ext cx="2242386" cy="600164"/>
          </a:xfrm>
          <a:prstGeom prst="rect">
            <a:avLst/>
          </a:prstGeom>
          <a:solidFill>
            <a:schemeClr val="bg1"/>
          </a:solidFill>
        </p:spPr>
        <p:txBody>
          <a:bodyPr wrap="square" rtlCol="0">
            <a:spAutoFit/>
          </a:bodyPr>
          <a:lstStyle/>
          <a:p>
            <a:pPr algn="ctr"/>
            <a:r>
              <a:rPr kumimoji="1" lang="ja-JP" altLang="en-US" dirty="0"/>
              <a:t>情報提供</a:t>
            </a:r>
          </a:p>
        </p:txBody>
      </p:sp>
      <p:sp>
        <p:nvSpPr>
          <p:cNvPr id="2" name="テキスト ボックス 1">
            <a:extLst>
              <a:ext uri="{FF2B5EF4-FFF2-40B4-BE49-F238E27FC236}">
                <a16:creationId xmlns:a16="http://schemas.microsoft.com/office/drawing/2014/main" id="{6A3C6087-E606-B6F6-33AF-2D5F3E99BD97}"/>
              </a:ext>
            </a:extLst>
          </p:cNvPr>
          <p:cNvSpPr txBox="1"/>
          <p:nvPr/>
        </p:nvSpPr>
        <p:spPr>
          <a:xfrm>
            <a:off x="6947181" y="4159891"/>
            <a:ext cx="3043450" cy="2677656"/>
          </a:xfrm>
          <a:prstGeom prst="rect">
            <a:avLst/>
          </a:prstGeom>
          <a:noFill/>
        </p:spPr>
        <p:txBody>
          <a:bodyPr wrap="square" rtlCol="0">
            <a:spAutoFit/>
          </a:bodyPr>
          <a:lstStyle/>
          <a:p>
            <a:r>
              <a:rPr kumimoji="1" lang="ja-JP" altLang="en-US" sz="2800" dirty="0"/>
              <a:t>旅行者が、</a:t>
            </a:r>
            <a:endParaRPr kumimoji="1" lang="en-US" altLang="ja-JP" sz="2800" dirty="0"/>
          </a:p>
          <a:p>
            <a:r>
              <a:rPr kumimoji="1" lang="ja-JP" altLang="en-US" sz="2800" dirty="0"/>
              <a:t>「領事メールで予め手口を知っていたので、スリ被害に遭わずに済みました。」と投稿。</a:t>
            </a:r>
          </a:p>
        </p:txBody>
      </p:sp>
      <p:sp>
        <p:nvSpPr>
          <p:cNvPr id="5" name="テキスト ボックス 4">
            <a:extLst>
              <a:ext uri="{FF2B5EF4-FFF2-40B4-BE49-F238E27FC236}">
                <a16:creationId xmlns:a16="http://schemas.microsoft.com/office/drawing/2014/main" id="{A08A02D2-0345-84D0-172E-5D2F2CA25DCD}"/>
              </a:ext>
            </a:extLst>
          </p:cNvPr>
          <p:cNvSpPr txBox="1"/>
          <p:nvPr/>
        </p:nvSpPr>
        <p:spPr>
          <a:xfrm>
            <a:off x="3780421" y="1984116"/>
            <a:ext cx="3302347" cy="1077218"/>
          </a:xfrm>
          <a:prstGeom prst="rect">
            <a:avLst/>
          </a:prstGeom>
          <a:noFill/>
        </p:spPr>
        <p:txBody>
          <a:bodyPr wrap="square" rtlCol="0">
            <a:spAutoFit/>
          </a:bodyPr>
          <a:lstStyle/>
          <a:p>
            <a:r>
              <a:rPr kumimoji="1" lang="ja-JP" altLang="en-US" sz="3200" dirty="0"/>
              <a:t>領事メールによる注意喚起を発出</a:t>
            </a:r>
          </a:p>
        </p:txBody>
      </p:sp>
      <p:sp>
        <p:nvSpPr>
          <p:cNvPr id="6" name="テキスト ボックス 5">
            <a:extLst>
              <a:ext uri="{FF2B5EF4-FFF2-40B4-BE49-F238E27FC236}">
                <a16:creationId xmlns:a16="http://schemas.microsoft.com/office/drawing/2014/main" id="{40889EF0-2E21-19CC-223F-F12B6513BFFB}"/>
              </a:ext>
            </a:extLst>
          </p:cNvPr>
          <p:cNvSpPr txBox="1"/>
          <p:nvPr/>
        </p:nvSpPr>
        <p:spPr>
          <a:xfrm>
            <a:off x="324427" y="3930398"/>
            <a:ext cx="3414086" cy="3108543"/>
          </a:xfrm>
          <a:prstGeom prst="rect">
            <a:avLst/>
          </a:prstGeom>
          <a:noFill/>
        </p:spPr>
        <p:txBody>
          <a:bodyPr wrap="square" rtlCol="0">
            <a:spAutoFit/>
          </a:bodyPr>
          <a:lstStyle/>
          <a:p>
            <a:r>
              <a:rPr kumimoji="1" lang="ja-JP" altLang="en-US" sz="2800" dirty="0"/>
              <a:t>在留邦人から、</a:t>
            </a:r>
            <a:endParaRPr kumimoji="1" lang="en-US" altLang="ja-JP" sz="2800" dirty="0"/>
          </a:p>
          <a:p>
            <a:r>
              <a:rPr kumimoji="1" lang="ja-JP" altLang="en-US" sz="2800" dirty="0"/>
              <a:t>「リガ駅近くの地下道で、通行人のバックパックのチャックを開ける女性３人組スリグループを見た。」</a:t>
            </a:r>
            <a:endParaRPr kumimoji="1" lang="en-US" altLang="ja-JP" sz="2800" dirty="0"/>
          </a:p>
          <a:p>
            <a:r>
              <a:rPr kumimoji="1" lang="ja-JP" altLang="en-US" sz="2800" dirty="0"/>
              <a:t>との情報提供</a:t>
            </a:r>
          </a:p>
        </p:txBody>
      </p:sp>
    </p:spTree>
    <p:extLst>
      <p:ext uri="{BB962C8B-B14F-4D97-AF65-F5344CB8AC3E}">
        <p14:creationId xmlns:p14="http://schemas.microsoft.com/office/powerpoint/2010/main" val="1262004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30</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３－３）非常時の行動</a:t>
            </a:r>
          </a:p>
        </p:txBody>
      </p:sp>
      <p:sp>
        <p:nvSpPr>
          <p:cNvPr id="14" name="テキスト ボックス 13"/>
          <p:cNvSpPr txBox="1"/>
          <p:nvPr/>
        </p:nvSpPr>
        <p:spPr>
          <a:xfrm>
            <a:off x="233317" y="822232"/>
            <a:ext cx="9712219" cy="5570756"/>
          </a:xfrm>
          <a:prstGeom prst="rect">
            <a:avLst/>
          </a:prstGeom>
          <a:noFill/>
        </p:spPr>
        <p:txBody>
          <a:bodyPr wrap="square" rtlCol="0">
            <a:spAutoFit/>
          </a:bodyPr>
          <a:lstStyle/>
          <a:p>
            <a:pPr algn="ctr"/>
            <a:r>
              <a:rPr kumimoji="1" lang="ja-JP" altLang="en-US" sz="3600" b="1" dirty="0">
                <a:solidFill>
                  <a:srgbClr val="FF0000"/>
                </a:solidFill>
              </a:rPr>
              <a:t>避難</a:t>
            </a:r>
            <a:endParaRPr kumimoji="1" lang="en-US" altLang="ja-JP" sz="3600" b="1" dirty="0">
              <a:solidFill>
                <a:srgbClr val="FF0000"/>
              </a:solidFill>
            </a:endParaRPr>
          </a:p>
          <a:p>
            <a:endParaRPr lang="en-US" altLang="ja-JP" sz="3200" dirty="0"/>
          </a:p>
          <a:p>
            <a:r>
              <a:rPr kumimoji="1" lang="ja-JP" altLang="en-US" sz="3200" dirty="0"/>
              <a:t>　情勢が悪化する場合、</a:t>
            </a:r>
            <a:r>
              <a:rPr kumimoji="1" lang="ja-JP" altLang="en-US" sz="3200" dirty="0">
                <a:solidFill>
                  <a:srgbClr val="FF0000"/>
                </a:solidFill>
              </a:rPr>
              <a:t>商用便がある間に、出国用航空券を手配</a:t>
            </a:r>
            <a:r>
              <a:rPr kumimoji="1" lang="ja-JP" altLang="en-US" sz="3200" dirty="0"/>
              <a:t>してください。</a:t>
            </a:r>
            <a:endParaRPr kumimoji="1" lang="en-US" altLang="ja-JP" sz="3200" dirty="0"/>
          </a:p>
          <a:p>
            <a:r>
              <a:rPr kumimoji="1" lang="ja-JP" altLang="en-US" sz="3200" dirty="0"/>
              <a:t>（大使館からも領事メールによる商用便運行等に関する情報発信、渡航中止・避難勧告等の発出を行います。）</a:t>
            </a:r>
            <a:endParaRPr lang="en-US" altLang="ja-JP" sz="3200" dirty="0"/>
          </a:p>
          <a:p>
            <a:endParaRPr kumimoji="1" lang="en-US" altLang="ja-JP" sz="3200" dirty="0"/>
          </a:p>
          <a:p>
            <a:r>
              <a:rPr kumimoji="1" lang="ja-JP" altLang="en-US" sz="3200" dirty="0"/>
              <a:t>　自宅やホテル等の安全が確保されず、他に安全な避難場所がない場合は、大使館へ避難してください。</a:t>
            </a:r>
            <a:endParaRPr kumimoji="1" lang="en-US" altLang="ja-JP" sz="3200" dirty="0"/>
          </a:p>
          <a:p>
            <a:r>
              <a:rPr kumimoji="1" lang="ja-JP" altLang="en-US" sz="3200" dirty="0"/>
              <a:t>　避難する際は、</a:t>
            </a:r>
            <a:r>
              <a:rPr kumimoji="1" lang="en-US" altLang="ja-JP" sz="3200" u="sng" dirty="0">
                <a:solidFill>
                  <a:srgbClr val="FF0000"/>
                </a:solidFill>
              </a:rPr>
              <a:t>ID</a:t>
            </a:r>
            <a:r>
              <a:rPr kumimoji="1" lang="ja-JP" altLang="en-US" sz="3200" u="sng" dirty="0">
                <a:solidFill>
                  <a:srgbClr val="FF0000"/>
                </a:solidFill>
              </a:rPr>
              <a:t>、貴重品を必ず携行</a:t>
            </a:r>
            <a:r>
              <a:rPr kumimoji="1" lang="ja-JP" altLang="en-US" sz="3200" dirty="0"/>
              <a:t>してください。</a:t>
            </a:r>
            <a:endParaRPr kumimoji="1" lang="en-US" altLang="ja-JP" sz="3200" dirty="0"/>
          </a:p>
          <a:p>
            <a:r>
              <a:rPr kumimoji="1" lang="ja-JP" altLang="en-US" sz="3200" dirty="0"/>
              <a:t>　可能な限り、ご自身で</a:t>
            </a:r>
            <a:r>
              <a:rPr kumimoji="1" lang="ja-JP" altLang="en-US" sz="3200" u="sng" dirty="0">
                <a:solidFill>
                  <a:srgbClr val="FF0000"/>
                </a:solidFill>
              </a:rPr>
              <a:t>水・食料等を携行</a:t>
            </a:r>
            <a:r>
              <a:rPr kumimoji="1" lang="ja-JP" altLang="en-US" sz="3200" dirty="0"/>
              <a:t>してください。</a:t>
            </a:r>
            <a:endParaRPr lang="en-US" altLang="ja-JP" sz="3200" dirty="0"/>
          </a:p>
        </p:txBody>
      </p:sp>
    </p:spTree>
    <p:extLst>
      <p:ext uri="{BB962C8B-B14F-4D97-AF65-F5344CB8AC3E}">
        <p14:creationId xmlns:p14="http://schemas.microsoft.com/office/powerpoint/2010/main" val="403133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7879092" y="6763004"/>
            <a:ext cx="2378075" cy="384175"/>
          </a:xfrm>
        </p:spPr>
        <p:txBody>
          <a:bodyPr/>
          <a:lstStyle/>
          <a:p>
            <a:pPr>
              <a:defRPr/>
            </a:pPr>
            <a:fld id="{01C2A655-38C6-4380-9AFF-6929DF002CC6}" type="slidenum">
              <a:rPr lang="en-US" altLang="ja-JP" sz="2000" b="1">
                <a:solidFill>
                  <a:prstClr val="black">
                    <a:tint val="75000"/>
                  </a:prstClr>
                </a:solidFill>
              </a:rPr>
              <a:pPr>
                <a:defRPr/>
              </a:pPr>
              <a:t>31</a:t>
            </a:fld>
            <a:endParaRPr lang="en-US" altLang="ja-JP" sz="2000" b="1" dirty="0">
              <a:solidFill>
                <a:prstClr val="black">
                  <a:tint val="75000"/>
                </a:prstClr>
              </a:solidFill>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rmAutofit fontScale="97500"/>
          </a:bodyPr>
          <a:lstStyle/>
          <a:p>
            <a:pPr algn="ctr">
              <a:defRPr/>
            </a:pPr>
            <a:r>
              <a:rPr lang="ja-JP" altLang="en-US" sz="3600" b="1" dirty="0">
                <a:solidFill>
                  <a:prstClr val="white"/>
                </a:solidFill>
                <a:ea typeface="ＭＳ Ｐゴシック" panose="020B0600070205080204" pitchFamily="50" charset="-128"/>
              </a:rPr>
              <a:t>４）</a:t>
            </a:r>
            <a:r>
              <a:rPr lang="ja-JP" altLang="en-US" sz="3600" b="1" dirty="0">
                <a:ea typeface="ＭＳ Ｐゴシック" panose="020B0600070205080204" pitchFamily="50" charset="-128"/>
              </a:rPr>
              <a:t> 在留届のご案内</a:t>
            </a:r>
            <a:r>
              <a:rPr lang="ja-JP" altLang="en-US" sz="3600" b="1" dirty="0">
                <a:solidFill>
                  <a:prstClr val="white"/>
                </a:solidFill>
                <a:ea typeface="ＭＳ Ｐゴシック" panose="020B0600070205080204" pitchFamily="50" charset="-128"/>
              </a:rPr>
              <a:t>　　　　　　　　　　　　　　　　　　　　　　　　　　　　　　　　　　　　　　　　　　　　　　　　　　　　　　　　　　　　　　　　　　　　　　　　　　　　　　　　　　　　　　　</a:t>
            </a:r>
          </a:p>
        </p:txBody>
      </p:sp>
      <p:pic>
        <p:nvPicPr>
          <p:cNvPr id="3" name="図 2">
            <a:extLst>
              <a:ext uri="{FF2B5EF4-FFF2-40B4-BE49-F238E27FC236}">
                <a16:creationId xmlns:a16="http://schemas.microsoft.com/office/drawing/2014/main" id="{708C31EC-24B5-4AC8-C0B3-6543399403B8}"/>
              </a:ext>
            </a:extLst>
          </p:cNvPr>
          <p:cNvPicPr>
            <a:picLocks noChangeAspect="1"/>
          </p:cNvPicPr>
          <p:nvPr/>
        </p:nvPicPr>
        <p:blipFill>
          <a:blip r:embed="rId3"/>
          <a:stretch>
            <a:fillRect/>
          </a:stretch>
        </p:blipFill>
        <p:spPr>
          <a:xfrm>
            <a:off x="0" y="1360769"/>
            <a:ext cx="10190163" cy="4768906"/>
          </a:xfrm>
          <a:prstGeom prst="rect">
            <a:avLst/>
          </a:prstGeom>
        </p:spPr>
      </p:pic>
    </p:spTree>
    <p:extLst>
      <p:ext uri="{BB962C8B-B14F-4D97-AF65-F5344CB8AC3E}">
        <p14:creationId xmlns:p14="http://schemas.microsoft.com/office/powerpoint/2010/main" val="3611108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7879092" y="6763004"/>
            <a:ext cx="2378075" cy="384175"/>
          </a:xfrm>
        </p:spPr>
        <p:txBody>
          <a:bodyPr/>
          <a:lstStyle/>
          <a:p>
            <a:pPr>
              <a:defRPr/>
            </a:pPr>
            <a:fld id="{01C2A655-38C6-4380-9AFF-6929DF002CC6}" type="slidenum">
              <a:rPr lang="en-US" altLang="ja-JP" sz="2000" b="1">
                <a:solidFill>
                  <a:prstClr val="black">
                    <a:tint val="75000"/>
                  </a:prstClr>
                </a:solidFill>
              </a:rPr>
              <a:pPr>
                <a:defRPr/>
              </a:pPr>
              <a:t>32</a:t>
            </a:fld>
            <a:endParaRPr lang="en-US" altLang="ja-JP" sz="2000" b="1" dirty="0">
              <a:solidFill>
                <a:prstClr val="black">
                  <a:tint val="75000"/>
                </a:prstClr>
              </a:solidFill>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rmAutofit fontScale="97500"/>
          </a:bodyPr>
          <a:lstStyle/>
          <a:p>
            <a:pPr algn="ctr">
              <a:defRPr/>
            </a:pPr>
            <a:r>
              <a:rPr lang="ja-JP" altLang="en-US" sz="3600" b="1" dirty="0">
                <a:solidFill>
                  <a:prstClr val="white"/>
                </a:solidFill>
                <a:ea typeface="ＭＳ Ｐゴシック" panose="020B0600070205080204" pitchFamily="50" charset="-128"/>
              </a:rPr>
              <a:t>４）</a:t>
            </a:r>
            <a:r>
              <a:rPr lang="ja-JP" altLang="en-US" sz="3600" b="1" dirty="0">
                <a:ea typeface="ＭＳ Ｐゴシック" panose="020B0600070205080204" pitchFamily="50" charset="-128"/>
              </a:rPr>
              <a:t> 他国を訪問時は、「</a:t>
            </a:r>
            <a:r>
              <a:rPr lang="ja-JP" altLang="en-US" sz="3600" b="1" dirty="0">
                <a:solidFill>
                  <a:schemeClr val="bg1"/>
                </a:solidFill>
                <a:ea typeface="ＭＳ Ｐゴシック" panose="020B0600070205080204" pitchFamily="50" charset="-128"/>
              </a:rPr>
              <a:t>たびレジ」</a:t>
            </a:r>
            <a:r>
              <a:rPr lang="ja-JP" altLang="en-US" sz="3600" b="1" dirty="0">
                <a:ea typeface="ＭＳ Ｐゴシック" panose="020B0600070205080204" pitchFamily="50" charset="-128"/>
              </a:rPr>
              <a:t>に登録</a:t>
            </a:r>
            <a:r>
              <a:rPr lang="ja-JP" altLang="en-US" sz="3600" b="1" dirty="0">
                <a:solidFill>
                  <a:prstClr val="white"/>
                </a:solidFill>
                <a:ea typeface="ＭＳ Ｐゴシック" panose="020B0600070205080204" pitchFamily="50" charset="-128"/>
              </a:rPr>
              <a:t>　　　　　　　　　　　　　　　　　　　　　　　　　　　　　　　　　　　　　　　　　　　　　　　　　　　　　　　　　　　　　　　　　　　　　　　　　　　　　　　　　　　　　　　</a:t>
            </a:r>
          </a:p>
        </p:txBody>
      </p:sp>
      <p:pic>
        <p:nvPicPr>
          <p:cNvPr id="1054"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32" y="1071144"/>
            <a:ext cx="9984490" cy="5508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00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3"/>
          <p:cNvSpPr>
            <a:spLocks noGrp="1"/>
          </p:cNvSpPr>
          <p:nvPr>
            <p:ph type="sldNum" sz="quarter" idx="12"/>
          </p:nvPr>
        </p:nvSpPr>
        <p:spPr>
          <a:xfrm>
            <a:off x="7879092" y="6763004"/>
            <a:ext cx="2378075" cy="384175"/>
          </a:xfrm>
        </p:spPr>
        <p:txBody>
          <a:bodyPr/>
          <a:lstStyle/>
          <a:p>
            <a:pPr>
              <a:defRPr/>
            </a:pPr>
            <a:fld id="{01C2A655-38C6-4380-9AFF-6929DF002CC6}" type="slidenum">
              <a:rPr lang="en-US" altLang="ja-JP" sz="2000" b="1">
                <a:solidFill>
                  <a:prstClr val="black">
                    <a:tint val="75000"/>
                  </a:prstClr>
                </a:solidFill>
              </a:rPr>
              <a:pPr>
                <a:defRPr/>
              </a:pPr>
              <a:t>33</a:t>
            </a:fld>
            <a:endParaRPr lang="en-US" altLang="ja-JP" sz="2000" b="1" dirty="0">
              <a:solidFill>
                <a:prstClr val="black">
                  <a:tint val="75000"/>
                </a:prstClr>
              </a:solidFill>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rmAutofit fontScale="97500"/>
          </a:bodyPr>
          <a:lstStyle/>
          <a:p>
            <a:pPr algn="ctr">
              <a:defRPr/>
            </a:pPr>
            <a:r>
              <a:rPr lang="ja-JP" altLang="en-US" sz="3600" b="1" dirty="0">
                <a:solidFill>
                  <a:prstClr val="white"/>
                </a:solidFill>
                <a:ea typeface="ＭＳ Ｐゴシック" panose="020B0600070205080204" pitchFamily="50" charset="-128"/>
              </a:rPr>
              <a:t>４）</a:t>
            </a:r>
            <a:r>
              <a:rPr lang="ja-JP" altLang="en-US" sz="3600" b="1" dirty="0">
                <a:ea typeface="ＭＳ Ｐゴシック" panose="020B0600070205080204" pitchFamily="50" charset="-128"/>
              </a:rPr>
              <a:t> たびレジのご案内</a:t>
            </a:r>
            <a:r>
              <a:rPr lang="ja-JP" altLang="en-US" sz="3600" b="1" dirty="0">
                <a:solidFill>
                  <a:prstClr val="white"/>
                </a:solidFill>
                <a:ea typeface="ＭＳ Ｐゴシック" panose="020B0600070205080204" pitchFamily="50" charset="-128"/>
              </a:rPr>
              <a:t>　　　　　　　　　　　　　　　　　　　　　　　　　　　　　　　　　　　　　　　　　　　　　　　　　　　　　　　　　　　　　　　　　　　　　　　　　　　　　　　　　　　　　　　</a:t>
            </a:r>
          </a:p>
        </p:txBody>
      </p:sp>
      <p:pic>
        <p:nvPicPr>
          <p:cNvPr id="10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2" y="967539"/>
            <a:ext cx="10018681" cy="575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198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34</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3600" b="1" dirty="0">
                <a:solidFill>
                  <a:prstClr val="white"/>
                </a:solidFill>
                <a:ea typeface="ＭＳ Ｐゴシック" panose="020B0600070205080204" pitchFamily="50" charset="-128"/>
              </a:rPr>
              <a:t>４）　</a:t>
            </a:r>
            <a:r>
              <a:rPr lang="ja-JP" altLang="en-US" sz="3500" b="1" dirty="0">
                <a:solidFill>
                  <a:prstClr val="white"/>
                </a:solidFill>
                <a:ea typeface="ＭＳ Ｐゴシック" panose="020B0600070205080204" pitchFamily="50" charset="-128"/>
              </a:rPr>
              <a:t>安全に関する情報</a:t>
            </a:r>
          </a:p>
        </p:txBody>
      </p:sp>
      <p:sp>
        <p:nvSpPr>
          <p:cNvPr id="2" name="正方形/長方形 1"/>
          <p:cNvSpPr/>
          <p:nvPr/>
        </p:nvSpPr>
        <p:spPr>
          <a:xfrm>
            <a:off x="313260" y="2879099"/>
            <a:ext cx="9379491" cy="3477875"/>
          </a:xfrm>
          <a:prstGeom prst="rect">
            <a:avLst/>
          </a:prstGeom>
        </p:spPr>
        <p:txBody>
          <a:bodyPr wrap="none">
            <a:spAutoFit/>
            <a:scene3d>
              <a:camera prst="orthographicFront"/>
              <a:lightRig rig="threePt" dir="t"/>
            </a:scene3d>
            <a:sp3d extrusionH="57150">
              <a:bevelT w="38100" h="38100" prst="relaxedInset"/>
            </a:sp3d>
          </a:bodyPr>
          <a:lstStyle/>
          <a:p>
            <a:r>
              <a:rPr lang="ja-JP" altLang="en-US" sz="4000" dirty="0">
                <a:ea typeface="ＭＳ Ｐゴシック" panose="020B0600070205080204" pitchFamily="50" charset="-128"/>
              </a:rPr>
              <a:t>　在ラトビア日本国大使館ホームページ</a:t>
            </a:r>
            <a:endParaRPr lang="en-US" altLang="ja-JP" sz="4000" dirty="0">
              <a:ea typeface="ＭＳ Ｐゴシック" panose="020B0600070205080204" pitchFamily="50" charset="-128"/>
            </a:endParaRPr>
          </a:p>
          <a:p>
            <a:r>
              <a:rPr lang="ja-JP" altLang="en-US" sz="1600" dirty="0">
                <a:ea typeface="ＭＳ Ｐゴシック" panose="020B0600070205080204" pitchFamily="50" charset="-128"/>
              </a:rPr>
              <a:t>　　</a:t>
            </a:r>
            <a:r>
              <a:rPr lang="ja-JP" altLang="en-US" sz="2000" dirty="0">
                <a:ea typeface="ＭＳ Ｐゴシック" panose="020B0600070205080204" pitchFamily="50" charset="-128"/>
              </a:rPr>
              <a:t>掲載場所：領事（滞在・旅行者情報）→安全対策情報→在留邦人向け安全の手引き</a:t>
            </a:r>
            <a:endParaRPr lang="en-US" altLang="ja-JP" sz="2000" dirty="0">
              <a:ea typeface="ＭＳ Ｐゴシック" panose="020B0600070205080204" pitchFamily="50" charset="-128"/>
            </a:endParaRPr>
          </a:p>
          <a:p>
            <a:endParaRPr lang="en-US" altLang="ja-JP" sz="2000" dirty="0">
              <a:ea typeface="ＭＳ Ｐゴシック" panose="020B0600070205080204" pitchFamily="50" charset="-128"/>
            </a:endParaRPr>
          </a:p>
          <a:p>
            <a:r>
              <a:rPr lang="ja-JP" altLang="en-US" sz="4000" dirty="0">
                <a:ea typeface="ＭＳ Ｐゴシック" panose="020B0600070205080204" pitchFamily="50" charset="-128"/>
              </a:rPr>
              <a:t>　外務省海外安全ホームページ</a:t>
            </a:r>
            <a:endParaRPr lang="en-US" altLang="ja-JP" sz="4000" dirty="0">
              <a:ea typeface="ＭＳ Ｐゴシック" panose="020B0600070205080204" pitchFamily="50" charset="-128"/>
            </a:endParaRPr>
          </a:p>
          <a:p>
            <a:r>
              <a:rPr lang="ja-JP" altLang="en-US" sz="1600" dirty="0">
                <a:ea typeface="ＭＳ Ｐゴシック" panose="020B0600070205080204" pitchFamily="50" charset="-128"/>
              </a:rPr>
              <a:t>　　</a:t>
            </a:r>
            <a:r>
              <a:rPr lang="ja-JP" altLang="en-US" sz="2000" dirty="0">
                <a:ea typeface="ＭＳ Ｐゴシック" panose="020B0600070205080204" pitchFamily="50" charset="-128"/>
              </a:rPr>
              <a:t>掲載場所：海外安全情報</a:t>
            </a:r>
            <a:endParaRPr lang="en-US" altLang="ja-JP" sz="2000" dirty="0">
              <a:ea typeface="ＭＳ Ｐゴシック" panose="020B0600070205080204" pitchFamily="50" charset="-128"/>
            </a:endParaRPr>
          </a:p>
          <a:p>
            <a:endParaRPr lang="en-US" altLang="ja-JP" sz="2000" dirty="0">
              <a:ea typeface="ＭＳ Ｐゴシック" panose="020B0600070205080204" pitchFamily="50" charset="-128"/>
            </a:endParaRPr>
          </a:p>
          <a:p>
            <a:r>
              <a:rPr lang="ja-JP" altLang="en-US" sz="4000" dirty="0">
                <a:ea typeface="ＭＳ Ｐゴシック" panose="020B0600070205080204" pitchFamily="50" charset="-128"/>
              </a:rPr>
              <a:t>　海外邦人安全協会ホームページ</a:t>
            </a:r>
            <a:endParaRPr lang="en-US" altLang="ja-JP" sz="4000" dirty="0">
              <a:ea typeface="ＭＳ Ｐゴシック" panose="020B0600070205080204" pitchFamily="50" charset="-128"/>
            </a:endParaRPr>
          </a:p>
          <a:p>
            <a:r>
              <a:rPr lang="ja-JP" altLang="en-US" sz="1600" dirty="0">
                <a:ea typeface="ＭＳ Ｐゴシック" panose="020B0600070205080204" pitchFamily="50" charset="-128"/>
              </a:rPr>
              <a:t>　　</a:t>
            </a:r>
            <a:r>
              <a:rPr lang="ja-JP" altLang="en-US" sz="2000" dirty="0">
                <a:ea typeface="ＭＳ Ｐゴシック" panose="020B0600070205080204" pitchFamily="50" charset="-128"/>
              </a:rPr>
              <a:t>掲載場所：海外安全お役立ち情報→海外安全マニュアル</a:t>
            </a:r>
            <a:endParaRPr lang="en-US" altLang="ja-JP" sz="2000" dirty="0">
              <a:ea typeface="ＭＳ Ｐゴシック" panose="020B0600070205080204" pitchFamily="50" charset="-128"/>
            </a:endParaRPr>
          </a:p>
        </p:txBody>
      </p:sp>
      <p:sp>
        <p:nvSpPr>
          <p:cNvPr id="10" name="正方形/長方形 9"/>
          <p:cNvSpPr/>
          <p:nvPr/>
        </p:nvSpPr>
        <p:spPr>
          <a:xfrm>
            <a:off x="546410" y="1098548"/>
            <a:ext cx="8972067"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ja-JP" altLang="en-US" sz="4800" b="1" cap="none" spc="0" dirty="0">
                <a:ln w="11430">
                  <a:noFill/>
                </a:ln>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a:outerShdw blurRad="50800" dist="39000" dir="5460000" algn="tl">
                    <a:srgbClr val="000000">
                      <a:alpha val="38000"/>
                    </a:srgbClr>
                  </a:outerShdw>
                </a:effectLst>
                <a:ea typeface="ＭＳ Ｐゴシック" panose="020B0600070205080204" pitchFamily="50" charset="-128"/>
              </a:rPr>
              <a:t>安全に関する情報は下記のサイトでご覧頂くことが可能です。</a:t>
            </a:r>
          </a:p>
        </p:txBody>
      </p:sp>
    </p:spTree>
    <p:extLst>
      <p:ext uri="{BB962C8B-B14F-4D97-AF65-F5344CB8AC3E}">
        <p14:creationId xmlns:p14="http://schemas.microsoft.com/office/powerpoint/2010/main" val="3366218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コンテンツ プレースホルダ 5"/>
          <p:cNvSpPr>
            <a:spLocks noGrp="1"/>
          </p:cNvSpPr>
          <p:nvPr>
            <p:ph idx="1"/>
          </p:nvPr>
        </p:nvSpPr>
        <p:spPr>
          <a:xfrm>
            <a:off x="-17463" y="1848944"/>
            <a:ext cx="10172701" cy="4752975"/>
          </a:xfrm>
        </p:spPr>
        <p:txBody>
          <a:bodyPr/>
          <a:lstStyle/>
          <a:p>
            <a:r>
              <a:rPr lang="ja-JP" altLang="ja-JP" sz="3200" dirty="0"/>
              <a:t>治安情報及び意見交換</a:t>
            </a:r>
            <a:endParaRPr lang="en-US" altLang="ja-JP" sz="3200" dirty="0"/>
          </a:p>
          <a:p>
            <a:r>
              <a:rPr lang="ja-JP" altLang="en-US" sz="3200" dirty="0"/>
              <a:t>犯罪被害傾向の情報提供</a:t>
            </a:r>
            <a:endParaRPr lang="ja-JP" altLang="ja-JP" sz="3200" dirty="0"/>
          </a:p>
        </p:txBody>
      </p:sp>
      <p:sp>
        <p:nvSpPr>
          <p:cNvPr id="8" name="スライド番号プレースホルダー 3"/>
          <p:cNvSpPr>
            <a:spLocks noGrp="1"/>
          </p:cNvSpPr>
          <p:nvPr>
            <p:ph type="sldNum" sz="quarter" idx="12"/>
          </p:nvPr>
        </p:nvSpPr>
        <p:spPr>
          <a:xfrm>
            <a:off x="7721600" y="6731111"/>
            <a:ext cx="2378075" cy="384175"/>
          </a:xfrm>
        </p:spPr>
        <p:txBody>
          <a:bodyPr/>
          <a:lstStyle/>
          <a:p>
            <a:pPr>
              <a:defRPr/>
            </a:pPr>
            <a:fld id="{01C2A655-38C6-4380-9AFF-6929DF002CC6}" type="slidenum">
              <a:rPr lang="en-US" altLang="ja-JP" sz="2000" b="1">
                <a:solidFill>
                  <a:prstClr val="black">
                    <a:tint val="75000"/>
                  </a:prstClr>
                </a:solidFill>
              </a:rPr>
              <a:pPr>
                <a:defRPr/>
              </a:pPr>
              <a:t>35</a:t>
            </a:fld>
            <a:endParaRPr lang="en-US" altLang="ja-JP" sz="2000" b="1" dirty="0">
              <a:solidFill>
                <a:prstClr val="black">
                  <a:tint val="75000"/>
                </a:prstClr>
              </a:solidFill>
            </a:endParaRPr>
          </a:p>
        </p:txBody>
      </p:sp>
      <p:sp>
        <p:nvSpPr>
          <p:cNvPr id="14" name="タイトル 1"/>
          <p:cNvSpPr txBox="1">
            <a:spLocks/>
          </p:cNvSpPr>
          <p:nvPr/>
        </p:nvSpPr>
        <p:spPr>
          <a:xfrm>
            <a:off x="-17463" y="17"/>
            <a:ext cx="10190163" cy="72570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lIns="94035" tIns="47042" rIns="94035" bIns="47042" anchor="ctr">
            <a:normAutofit fontScale="97500"/>
          </a:bodyPr>
          <a:lstStyle/>
          <a:p>
            <a:pPr algn="ctr">
              <a:defRPr/>
            </a:pPr>
            <a:r>
              <a:rPr lang="ja-JP" altLang="en-US" sz="3600" b="1" dirty="0">
                <a:solidFill>
                  <a:prstClr val="white"/>
                </a:solidFill>
                <a:ea typeface="ＭＳ Ｐゴシック" panose="020B0600070205080204" pitchFamily="50" charset="-128"/>
              </a:rPr>
              <a:t>４）　</a:t>
            </a:r>
            <a:r>
              <a:rPr lang="ja-JP" altLang="en-US" sz="3600" b="1" dirty="0">
                <a:solidFill>
                  <a:prstClr val="white"/>
                </a:solidFill>
                <a:effectLst>
                  <a:outerShdw blurRad="38100" dist="38100" dir="2700000" algn="tl">
                    <a:srgbClr val="000000">
                      <a:alpha val="43137"/>
                    </a:srgbClr>
                  </a:outerShdw>
                </a:effectLst>
                <a:latin typeface="Arial" charset="0"/>
                <a:ea typeface="ＭＳ Ｐゴシック" panose="020B0600070205080204" pitchFamily="50" charset="-128"/>
              </a:rPr>
              <a:t>安全対策連絡協議会</a:t>
            </a:r>
          </a:p>
        </p:txBody>
      </p:sp>
      <p:sp>
        <p:nvSpPr>
          <p:cNvPr id="31752" name="正方形/長方形 1"/>
          <p:cNvSpPr>
            <a:spLocks noChangeArrowheads="1"/>
          </p:cNvSpPr>
          <p:nvPr/>
        </p:nvSpPr>
        <p:spPr bwMode="auto">
          <a:xfrm>
            <a:off x="1704" y="862013"/>
            <a:ext cx="10188575" cy="52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52" rIns="91073" bIns="45552">
            <a:spAutoFit/>
          </a:bodyPr>
          <a:lstStyle/>
          <a:p>
            <a:pPr algn="ctr"/>
            <a:r>
              <a:rPr lang="ja-JP" altLang="en-US" sz="2800" dirty="0">
                <a:solidFill>
                  <a:prstClr val="black"/>
                </a:solidFill>
                <a:ea typeface="ＭＳ Ｐゴシック" panose="020B0600070205080204" pitchFamily="50" charset="-128"/>
              </a:rPr>
              <a:t>～</a:t>
            </a:r>
            <a:r>
              <a:rPr lang="ja-JP" altLang="ja-JP" sz="2800" dirty="0">
                <a:solidFill>
                  <a:prstClr val="black"/>
                </a:solidFill>
                <a:ea typeface="ＭＳ Ｐゴシック" panose="020B0600070205080204" pitchFamily="50" charset="-128"/>
              </a:rPr>
              <a:t>在外公館と現地日本人会等の在留邦人</a:t>
            </a:r>
            <a:r>
              <a:rPr lang="ja-JP" altLang="en-US" sz="2800" dirty="0">
                <a:solidFill>
                  <a:prstClr val="black"/>
                </a:solidFill>
                <a:ea typeface="ＭＳ Ｐゴシック" panose="020B0600070205080204" pitchFamily="50" charset="-128"/>
              </a:rPr>
              <a:t>との</a:t>
            </a:r>
            <a:r>
              <a:rPr lang="ja-JP" altLang="ja-JP" sz="2800" dirty="0">
                <a:solidFill>
                  <a:prstClr val="black"/>
                </a:solidFill>
                <a:ea typeface="ＭＳ Ｐゴシック" panose="020B0600070205080204" pitchFamily="50" charset="-128"/>
              </a:rPr>
              <a:t>定期的</a:t>
            </a:r>
            <a:r>
              <a:rPr lang="ja-JP" altLang="en-US" sz="2800" dirty="0">
                <a:solidFill>
                  <a:prstClr val="black"/>
                </a:solidFill>
                <a:ea typeface="ＭＳ Ｐゴシック" panose="020B0600070205080204" pitchFamily="50" charset="-128"/>
              </a:rPr>
              <a:t>な会合～</a:t>
            </a:r>
          </a:p>
        </p:txBody>
      </p:sp>
      <p:sp>
        <p:nvSpPr>
          <p:cNvPr id="7" name="雲 6"/>
          <p:cNvSpPr/>
          <p:nvPr/>
        </p:nvSpPr>
        <p:spPr bwMode="auto">
          <a:xfrm>
            <a:off x="958056" y="3342290"/>
            <a:ext cx="8616868" cy="3084887"/>
          </a:xfrm>
          <a:prstGeom prst="cloud">
            <a:avLst/>
          </a:prstGeom>
          <a:solidFill>
            <a:schemeClr val="accent2">
              <a:lumMod val="20000"/>
              <a:lumOff val="80000"/>
            </a:schemeClr>
          </a:solidFill>
          <a:ln w="19050" cap="sq" cmpd="sng" algn="ctr">
            <a:solidFill>
              <a:schemeClr val="tx1"/>
            </a:solidFill>
            <a:prstDash val="solid"/>
            <a:round/>
            <a:headEnd type="none" w="med" len="med"/>
            <a:tailEnd type="none" w="med" len="med"/>
          </a:ln>
          <a:effectLst/>
        </p:spPr>
        <p:txBody>
          <a:bodyPr wrap="none" lIns="94035" tIns="47042" rIns="94035" bIns="47042" anchor="ctr"/>
          <a:lstStyle/>
          <a:p>
            <a:pPr algn="ctr">
              <a:defRPr/>
            </a:pPr>
            <a:r>
              <a:rPr lang="ja-JP" altLang="en-US" sz="4400" b="1" dirty="0">
                <a:solidFill>
                  <a:prstClr val="black"/>
                </a:solidFill>
                <a:ea typeface="ＭＳ Ｐゴシック" panose="020B0600070205080204" pitchFamily="50" charset="-128"/>
              </a:rPr>
              <a:t>皆様からの</a:t>
            </a:r>
            <a:endParaRPr lang="en-US" altLang="ja-JP" sz="4400" b="1" dirty="0">
              <a:solidFill>
                <a:prstClr val="black"/>
              </a:solidFill>
              <a:ea typeface="ＭＳ Ｐゴシック" panose="020B0600070205080204" pitchFamily="50" charset="-128"/>
            </a:endParaRPr>
          </a:p>
          <a:p>
            <a:pPr algn="ctr">
              <a:defRPr/>
            </a:pPr>
            <a:r>
              <a:rPr lang="ja-JP" altLang="en-US" sz="4400" b="1" dirty="0">
                <a:solidFill>
                  <a:prstClr val="black"/>
                </a:solidFill>
                <a:ea typeface="ＭＳ Ｐゴシック" panose="020B0600070205080204" pitchFamily="50" charset="-128"/>
              </a:rPr>
              <a:t>相談・情報提供が</a:t>
            </a:r>
            <a:endParaRPr lang="en-US" altLang="ja-JP" sz="4400" b="1" dirty="0">
              <a:solidFill>
                <a:prstClr val="black"/>
              </a:solidFill>
              <a:ea typeface="ＭＳ Ｐゴシック" panose="020B0600070205080204" pitchFamily="50" charset="-128"/>
            </a:endParaRPr>
          </a:p>
          <a:p>
            <a:pPr algn="ctr">
              <a:defRPr/>
            </a:pPr>
            <a:r>
              <a:rPr lang="ja-JP" altLang="en-US" sz="4400" b="1" dirty="0">
                <a:solidFill>
                  <a:prstClr val="black"/>
                </a:solidFill>
                <a:ea typeface="ＭＳ Ｐゴシック" panose="020B0600070205080204" pitchFamily="50" charset="-128"/>
              </a:rPr>
              <a:t>安全対策につながる</a:t>
            </a:r>
          </a:p>
        </p:txBody>
      </p:sp>
    </p:spTree>
    <p:extLst>
      <p:ext uri="{BB962C8B-B14F-4D97-AF65-F5344CB8AC3E}">
        <p14:creationId xmlns:p14="http://schemas.microsoft.com/office/powerpoint/2010/main" val="1465462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5"/>
          <p:cNvSpPr>
            <a:spLocks noChangeArrowheads="1"/>
          </p:cNvSpPr>
          <p:nvPr/>
        </p:nvSpPr>
        <p:spPr bwMode="auto">
          <a:xfrm>
            <a:off x="398463" y="833206"/>
            <a:ext cx="9313862" cy="630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79" tIns="47106" rIns="94179" bIns="47106" anchor="ct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defTabSz="992229" eaLnBrk="1" fontAlgn="auto" hangingPunct="1">
              <a:spcBef>
                <a:spcPct val="0"/>
              </a:spcBef>
              <a:spcAft>
                <a:spcPts val="0"/>
              </a:spcAft>
              <a:buFont typeface="Arial" charset="0"/>
              <a:buNone/>
            </a:pPr>
            <a:r>
              <a:rPr lang="ja-JP" altLang="en-US" sz="2400" dirty="0">
                <a:solidFill>
                  <a:srgbClr val="9933FF"/>
                </a:solidFill>
                <a:latin typeface="Arial" charset="0"/>
                <a:ea typeface="ＭＳ Ｐゴシック" panose="020B0600070205080204" pitchFamily="50" charset="-128"/>
              </a:rPr>
              <a:t>■</a:t>
            </a:r>
            <a:r>
              <a:rPr lang="ja-JP" altLang="en-US" sz="2400" dirty="0">
                <a:solidFill>
                  <a:prstClr val="black"/>
                </a:solidFill>
                <a:latin typeface="Arial" charset="0"/>
                <a:ea typeface="ＭＳ Ｐゴシック" panose="020B0600070205080204" pitchFamily="50" charset="-128"/>
              </a:rPr>
              <a:t>外務省領事局　☎</a:t>
            </a:r>
            <a:r>
              <a:rPr lang="en-US" altLang="ja-JP" sz="2400" dirty="0">
                <a:solidFill>
                  <a:prstClr val="black"/>
                </a:solidFill>
                <a:latin typeface="Arial" charset="0"/>
                <a:ea typeface="ＭＳ Ｐゴシック" panose="020B0600070205080204" pitchFamily="50" charset="-128"/>
              </a:rPr>
              <a:t>03-3580-3311</a:t>
            </a:r>
            <a:r>
              <a:rPr lang="ja-JP" altLang="en-US" sz="2400" dirty="0">
                <a:solidFill>
                  <a:prstClr val="black"/>
                </a:solidFill>
                <a:latin typeface="Arial" charset="0"/>
                <a:ea typeface="ＭＳ Ｐゴシック" panose="020B0600070205080204" pitchFamily="50" charset="-128"/>
              </a:rPr>
              <a:t> （代表）</a:t>
            </a:r>
            <a:endParaRPr lang="en-US" altLang="ja-JP" sz="2400" dirty="0">
              <a:solidFill>
                <a:prstClr val="black"/>
              </a:solidFill>
              <a:latin typeface="Arial" charset="0"/>
              <a:ea typeface="ＭＳ Ｐゴシック" panose="020B0600070205080204" pitchFamily="50" charset="-128"/>
            </a:endParaRPr>
          </a:p>
          <a:p>
            <a:pPr defTabSz="992229" eaLnBrk="1" fontAlgn="auto" hangingPunct="1">
              <a:spcBef>
                <a:spcPct val="0"/>
              </a:spcBef>
              <a:spcAft>
                <a:spcPts val="0"/>
              </a:spcAft>
              <a:buFont typeface="Arial" charset="0"/>
              <a:buNone/>
            </a:pPr>
            <a:r>
              <a:rPr lang="ja-JP" altLang="en-US" sz="2400" dirty="0">
                <a:solidFill>
                  <a:prstClr val="black"/>
                </a:solidFill>
                <a:latin typeface="Arial" charset="0"/>
                <a:ea typeface="ＭＳ Ｐゴシック" panose="020B0600070205080204" pitchFamily="50" charset="-128"/>
              </a:rPr>
              <a:t>　</a:t>
            </a:r>
            <a:r>
              <a:rPr lang="ja-JP" altLang="en-US" sz="2400" u="sng" dirty="0">
                <a:solidFill>
                  <a:prstClr val="black"/>
                </a:solidFill>
                <a:latin typeface="Arial" charset="0"/>
                <a:ea typeface="ＭＳ Ｐゴシック" panose="020B0600070205080204" pitchFamily="50" charset="-128"/>
              </a:rPr>
              <a:t>●</a:t>
            </a:r>
            <a:r>
              <a:rPr lang="ja-JP" altLang="en-US" sz="2400" u="sng" dirty="0">
                <a:solidFill>
                  <a:srgbClr val="0033CC"/>
                </a:solidFill>
                <a:latin typeface="Arial" charset="0"/>
                <a:ea typeface="ＭＳ Ｐゴシック" panose="020B0600070205080204" pitchFamily="50" charset="-128"/>
              </a:rPr>
              <a:t>領事局政策課</a:t>
            </a:r>
            <a:r>
              <a:rPr lang="ja-JP" altLang="en-US" sz="2400" dirty="0">
                <a:solidFill>
                  <a:prstClr val="black"/>
                </a:solidFill>
                <a:latin typeface="Arial" charset="0"/>
                <a:ea typeface="ＭＳ Ｐゴシック" panose="020B0600070205080204" pitchFamily="50" charset="-128"/>
              </a:rPr>
              <a:t>　 （内線）</a:t>
            </a:r>
            <a:r>
              <a:rPr lang="en-US" altLang="ja-JP" sz="2400" dirty="0">
                <a:solidFill>
                  <a:prstClr val="black"/>
                </a:solidFill>
                <a:latin typeface="Arial" charset="0"/>
                <a:ea typeface="ＭＳ Ｐゴシック" panose="020B0600070205080204" pitchFamily="50" charset="-128"/>
              </a:rPr>
              <a:t>5370</a:t>
            </a:r>
          </a:p>
          <a:p>
            <a:pPr defTabSz="992229" eaLnBrk="1" fontAlgn="auto" hangingPunct="1">
              <a:spcBef>
                <a:spcPct val="0"/>
              </a:spcBef>
              <a:spcAft>
                <a:spcPts val="0"/>
              </a:spcAft>
              <a:buFont typeface="Arial" charset="0"/>
              <a:buNone/>
            </a:pPr>
            <a:r>
              <a:rPr lang="ja-JP" altLang="en-US" sz="2400" dirty="0">
                <a:solidFill>
                  <a:prstClr val="black"/>
                </a:solidFill>
                <a:latin typeface="Arial" charset="0"/>
                <a:ea typeface="ＭＳ Ｐゴシック" panose="020B0600070205080204" pitchFamily="50" charset="-128"/>
              </a:rPr>
              <a:t>　　　外務省海外旅行登録「たびレジ」関係　　</a:t>
            </a:r>
            <a:endParaRPr lang="en-US" altLang="ja-JP" sz="2400" dirty="0">
              <a:solidFill>
                <a:prstClr val="black"/>
              </a:solidFill>
              <a:latin typeface="Arial" charset="0"/>
              <a:ea typeface="ＭＳ Ｐゴシック" panose="020B0600070205080204" pitchFamily="50" charset="-128"/>
            </a:endParaRPr>
          </a:p>
          <a:p>
            <a:pPr defTabSz="992229" eaLnBrk="1" fontAlgn="auto" hangingPunct="1">
              <a:spcBef>
                <a:spcPct val="0"/>
              </a:spcBef>
              <a:spcAft>
                <a:spcPts val="0"/>
              </a:spcAft>
              <a:buFont typeface="Arial" charset="0"/>
              <a:buNone/>
            </a:pPr>
            <a:r>
              <a:rPr lang="en-US" altLang="ja-JP" sz="2400" dirty="0">
                <a:solidFill>
                  <a:prstClr val="black"/>
                </a:solidFill>
                <a:latin typeface="Arial" charset="0"/>
                <a:ea typeface="ＭＳ Ｐゴシック" panose="020B0600070205080204" pitchFamily="50" charset="-128"/>
              </a:rPr>
              <a:t/>
            </a:r>
            <a:br>
              <a:rPr lang="en-US" altLang="ja-JP" sz="2400" dirty="0">
                <a:solidFill>
                  <a:prstClr val="black"/>
                </a:solidFill>
                <a:latin typeface="Arial" charset="0"/>
                <a:ea typeface="ＭＳ Ｐゴシック" panose="020B0600070205080204" pitchFamily="50" charset="-128"/>
              </a:rPr>
            </a:br>
            <a:r>
              <a:rPr lang="ja-JP" altLang="en-US" sz="2400" dirty="0">
                <a:solidFill>
                  <a:prstClr val="black"/>
                </a:solidFill>
                <a:latin typeface="Arial" charset="0"/>
                <a:ea typeface="ＭＳ Ｐゴシック" panose="020B0600070205080204" pitchFamily="50" charset="-128"/>
              </a:rPr>
              <a:t>　</a:t>
            </a:r>
            <a:r>
              <a:rPr lang="ja-JP" altLang="en-US" sz="2400" u="sng" dirty="0">
                <a:solidFill>
                  <a:prstClr val="black"/>
                </a:solidFill>
                <a:latin typeface="Arial" charset="0"/>
                <a:ea typeface="ＭＳ Ｐゴシック" panose="020B0600070205080204" pitchFamily="50" charset="-128"/>
              </a:rPr>
              <a:t>●</a:t>
            </a:r>
            <a:r>
              <a:rPr lang="ja-JP" altLang="en-US" sz="2400" u="sng" dirty="0">
                <a:solidFill>
                  <a:srgbClr val="0033CC"/>
                </a:solidFill>
                <a:latin typeface="Arial" charset="0"/>
                <a:ea typeface="ＭＳ Ｐゴシック" panose="020B0600070205080204" pitchFamily="50" charset="-128"/>
              </a:rPr>
              <a:t>海外邦人安全課</a:t>
            </a:r>
            <a:r>
              <a:rPr lang="ja-JP" altLang="en-US" sz="2400" dirty="0">
                <a:solidFill>
                  <a:prstClr val="black"/>
                </a:solidFill>
                <a:latin typeface="Arial" charset="0"/>
                <a:ea typeface="ＭＳ Ｐゴシック" panose="020B0600070205080204" pitchFamily="50" charset="-128"/>
              </a:rPr>
              <a:t>　 （内線）</a:t>
            </a:r>
            <a:r>
              <a:rPr lang="en-US" altLang="ja-JP" sz="2400" dirty="0">
                <a:solidFill>
                  <a:prstClr val="black"/>
                </a:solidFill>
                <a:latin typeface="Arial" charset="0"/>
                <a:ea typeface="ＭＳ Ｐゴシック" panose="020B0600070205080204" pitchFamily="50" charset="-128"/>
              </a:rPr>
              <a:t>2851 </a:t>
            </a:r>
          </a:p>
          <a:p>
            <a:pPr defTabSz="992229" eaLnBrk="1" fontAlgn="auto" hangingPunct="1">
              <a:spcBef>
                <a:spcPct val="0"/>
              </a:spcBef>
              <a:spcAft>
                <a:spcPts val="0"/>
              </a:spcAft>
              <a:buFont typeface="Arial" charset="0"/>
              <a:buNone/>
            </a:pPr>
            <a:r>
              <a:rPr lang="ja-JP" altLang="en-US" sz="2400" dirty="0">
                <a:solidFill>
                  <a:prstClr val="black"/>
                </a:solidFill>
                <a:latin typeface="Arial" charset="0"/>
                <a:ea typeface="ＭＳ Ｐゴシック" panose="020B0600070205080204" pitchFamily="50" charset="-128"/>
              </a:rPr>
              <a:t>　　　テロ・誘拐関係以外　</a:t>
            </a:r>
            <a:endParaRPr lang="en-US" altLang="ja-JP" sz="2400" dirty="0">
              <a:solidFill>
                <a:prstClr val="black"/>
              </a:solidFill>
              <a:latin typeface="Arial" charset="0"/>
              <a:ea typeface="ＭＳ Ｐゴシック" panose="020B0600070205080204" pitchFamily="50" charset="-128"/>
            </a:endParaRPr>
          </a:p>
          <a:p>
            <a:pPr defTabSz="992229" eaLnBrk="1" fontAlgn="auto" hangingPunct="1">
              <a:spcBef>
                <a:spcPct val="0"/>
              </a:spcBef>
              <a:spcAft>
                <a:spcPts val="0"/>
              </a:spcAft>
              <a:buFont typeface="Arial" charset="0"/>
              <a:buNone/>
            </a:pPr>
            <a:endParaRPr lang="en-US" altLang="ja-JP" sz="2400" dirty="0">
              <a:solidFill>
                <a:prstClr val="black"/>
              </a:solidFill>
              <a:latin typeface="Arial" charset="0"/>
              <a:ea typeface="ＭＳ Ｐゴシック" panose="020B0600070205080204" pitchFamily="50" charset="-128"/>
            </a:endParaRPr>
          </a:p>
          <a:p>
            <a:pPr defTabSz="992229" eaLnBrk="1" fontAlgn="auto" hangingPunct="1">
              <a:spcBef>
                <a:spcPct val="0"/>
              </a:spcBef>
              <a:spcAft>
                <a:spcPts val="0"/>
              </a:spcAft>
              <a:buFont typeface="Arial" charset="0"/>
              <a:buNone/>
            </a:pPr>
            <a:r>
              <a:rPr lang="ja-JP" altLang="en-US" sz="2400" dirty="0">
                <a:solidFill>
                  <a:prstClr val="black"/>
                </a:solidFill>
                <a:latin typeface="Arial" charset="0"/>
                <a:ea typeface="ＭＳ Ｐゴシック" panose="020B0600070205080204" pitchFamily="50" charset="-128"/>
              </a:rPr>
              <a:t>　</a:t>
            </a:r>
            <a:r>
              <a:rPr lang="ja-JP" altLang="en-US" sz="2400" u="sng" dirty="0">
                <a:solidFill>
                  <a:prstClr val="black"/>
                </a:solidFill>
                <a:latin typeface="Arial" charset="0"/>
                <a:ea typeface="ＭＳ Ｐゴシック" panose="020B0600070205080204" pitchFamily="50" charset="-128"/>
              </a:rPr>
              <a:t>●</a:t>
            </a:r>
            <a:r>
              <a:rPr lang="ja-JP" altLang="en-US" sz="2400" u="sng" dirty="0">
                <a:solidFill>
                  <a:srgbClr val="0033CC"/>
                </a:solidFill>
                <a:latin typeface="Arial" charset="0"/>
                <a:ea typeface="ＭＳ Ｐゴシック" panose="020B0600070205080204" pitchFamily="50" charset="-128"/>
              </a:rPr>
              <a:t>邦人テロ対策室</a:t>
            </a:r>
            <a:r>
              <a:rPr lang="ja-JP" altLang="en-US" sz="2400" dirty="0">
                <a:solidFill>
                  <a:prstClr val="black"/>
                </a:solidFill>
                <a:latin typeface="Arial" charset="0"/>
                <a:ea typeface="ＭＳ Ｐゴシック" panose="020B0600070205080204" pitchFamily="50" charset="-128"/>
              </a:rPr>
              <a:t>　 （内線）</a:t>
            </a:r>
            <a:r>
              <a:rPr lang="en-US" altLang="ja-JP" sz="2400" dirty="0">
                <a:solidFill>
                  <a:prstClr val="black"/>
                </a:solidFill>
                <a:latin typeface="Arial" charset="0"/>
                <a:ea typeface="ＭＳ Ｐゴシック" panose="020B0600070205080204" pitchFamily="50" charset="-128"/>
              </a:rPr>
              <a:t>3047 </a:t>
            </a:r>
          </a:p>
          <a:p>
            <a:pPr defTabSz="992229" eaLnBrk="1" fontAlgn="auto" hangingPunct="1">
              <a:spcBef>
                <a:spcPct val="0"/>
              </a:spcBef>
              <a:spcAft>
                <a:spcPts val="0"/>
              </a:spcAft>
              <a:buFont typeface="Arial" charset="0"/>
              <a:buNone/>
            </a:pPr>
            <a:r>
              <a:rPr lang="ja-JP" altLang="en-US" sz="2400" dirty="0">
                <a:solidFill>
                  <a:prstClr val="black"/>
                </a:solidFill>
                <a:latin typeface="Arial" charset="0"/>
                <a:ea typeface="ＭＳ Ｐゴシック" panose="020B0600070205080204" pitchFamily="50" charset="-128"/>
              </a:rPr>
              <a:t>　　　テロ・誘拐関係</a:t>
            </a:r>
            <a:r>
              <a:rPr lang="en-US" altLang="ja-JP" sz="2400" dirty="0">
                <a:solidFill>
                  <a:prstClr val="black"/>
                </a:solidFill>
                <a:latin typeface="Arial" charset="0"/>
                <a:ea typeface="ＭＳ Ｐゴシック" panose="020B0600070205080204" pitchFamily="50" charset="-128"/>
              </a:rPr>
              <a:t/>
            </a:r>
            <a:br>
              <a:rPr lang="en-US" altLang="ja-JP" sz="2400" dirty="0">
                <a:solidFill>
                  <a:prstClr val="black"/>
                </a:solidFill>
                <a:latin typeface="Arial" charset="0"/>
                <a:ea typeface="ＭＳ Ｐゴシック" panose="020B0600070205080204" pitchFamily="50" charset="-128"/>
              </a:rPr>
            </a:br>
            <a:endParaRPr lang="en-US" altLang="ja-JP" sz="2400" dirty="0">
              <a:solidFill>
                <a:prstClr val="black"/>
              </a:solidFill>
              <a:latin typeface="Arial" charset="0"/>
              <a:ea typeface="ＭＳ Ｐゴシック" panose="020B0600070205080204" pitchFamily="50" charset="-128"/>
            </a:endParaRPr>
          </a:p>
          <a:p>
            <a:pPr defTabSz="992229" eaLnBrk="1" fontAlgn="auto" hangingPunct="1">
              <a:spcBef>
                <a:spcPct val="0"/>
              </a:spcBef>
              <a:spcAft>
                <a:spcPts val="0"/>
              </a:spcAft>
              <a:buFont typeface="Arial" charset="0"/>
              <a:buNone/>
            </a:pPr>
            <a:r>
              <a:rPr lang="ja-JP" altLang="en-US" sz="2400" dirty="0">
                <a:solidFill>
                  <a:prstClr val="black"/>
                </a:solidFill>
                <a:latin typeface="Arial" charset="0"/>
                <a:ea typeface="ＭＳ Ｐゴシック" panose="020B0600070205080204" pitchFamily="50" charset="-128"/>
              </a:rPr>
              <a:t>　</a:t>
            </a:r>
            <a:r>
              <a:rPr lang="ja-JP" altLang="en-US" sz="2400" u="sng" dirty="0">
                <a:solidFill>
                  <a:prstClr val="black"/>
                </a:solidFill>
                <a:latin typeface="Arial" charset="0"/>
                <a:ea typeface="ＭＳ Ｐゴシック" panose="020B0600070205080204" pitchFamily="50" charset="-128"/>
              </a:rPr>
              <a:t>●</a:t>
            </a:r>
            <a:r>
              <a:rPr lang="ja-JP" altLang="en-US" sz="2400" u="sng" dirty="0">
                <a:solidFill>
                  <a:srgbClr val="0033CC"/>
                </a:solidFill>
                <a:latin typeface="Arial" charset="0"/>
                <a:ea typeface="ＭＳ Ｐゴシック" panose="020B0600070205080204" pitchFamily="50" charset="-128"/>
              </a:rPr>
              <a:t>領事サービスセンター（海外安全担当）</a:t>
            </a:r>
            <a:r>
              <a:rPr lang="ja-JP" altLang="en-US" sz="2400" dirty="0">
                <a:solidFill>
                  <a:prstClr val="black"/>
                </a:solidFill>
                <a:latin typeface="Arial" charset="0"/>
                <a:ea typeface="ＭＳ Ｐゴシック" panose="020B0600070205080204" pitchFamily="50" charset="-128"/>
              </a:rPr>
              <a:t>　 （内線）</a:t>
            </a:r>
            <a:r>
              <a:rPr lang="en-US" altLang="ja-JP" sz="2400" dirty="0">
                <a:solidFill>
                  <a:prstClr val="black"/>
                </a:solidFill>
                <a:latin typeface="Arial" charset="0"/>
                <a:ea typeface="ＭＳ Ｐゴシック" panose="020B0600070205080204" pitchFamily="50" charset="-128"/>
              </a:rPr>
              <a:t>2902 </a:t>
            </a:r>
          </a:p>
          <a:p>
            <a:pPr defTabSz="992229" eaLnBrk="1" fontAlgn="auto" hangingPunct="1">
              <a:spcBef>
                <a:spcPct val="0"/>
              </a:spcBef>
              <a:spcAft>
                <a:spcPts val="0"/>
              </a:spcAft>
              <a:buFont typeface="Arial" charset="0"/>
              <a:buNone/>
            </a:pPr>
            <a:r>
              <a:rPr lang="ja-JP" altLang="en-US" sz="2400" dirty="0">
                <a:solidFill>
                  <a:prstClr val="black"/>
                </a:solidFill>
                <a:latin typeface="Arial" charset="0"/>
                <a:ea typeface="ＭＳ Ｐゴシック" panose="020B0600070205080204" pitchFamily="50" charset="-128"/>
              </a:rPr>
              <a:t>　　　国別安全情報等</a:t>
            </a:r>
            <a:endParaRPr lang="en-US" altLang="ja-JP" sz="2400" dirty="0">
              <a:solidFill>
                <a:prstClr val="black"/>
              </a:solidFill>
              <a:latin typeface="Arial" charset="0"/>
              <a:ea typeface="ＭＳ Ｐゴシック" panose="020B0600070205080204" pitchFamily="50" charset="-128"/>
            </a:endParaRPr>
          </a:p>
          <a:p>
            <a:pPr defTabSz="992229" eaLnBrk="1" fontAlgn="auto" hangingPunct="1">
              <a:spcBef>
                <a:spcPct val="0"/>
              </a:spcBef>
              <a:spcAft>
                <a:spcPts val="0"/>
              </a:spcAft>
              <a:buNone/>
            </a:pPr>
            <a:endParaRPr lang="en-US" altLang="ja-JP" sz="2400" dirty="0">
              <a:solidFill>
                <a:srgbClr val="9933FF"/>
              </a:solidFill>
              <a:latin typeface="Arial" charset="0"/>
              <a:ea typeface="ＭＳ Ｐゴシック" panose="020B0600070205080204" pitchFamily="50" charset="-128"/>
            </a:endParaRPr>
          </a:p>
          <a:p>
            <a:pPr defTabSz="992229" eaLnBrk="1" fontAlgn="auto" hangingPunct="1">
              <a:spcBef>
                <a:spcPct val="0"/>
              </a:spcBef>
              <a:spcAft>
                <a:spcPts val="0"/>
              </a:spcAft>
              <a:buNone/>
            </a:pPr>
            <a:r>
              <a:rPr lang="ja-JP" altLang="en-US" sz="2400" dirty="0">
                <a:solidFill>
                  <a:srgbClr val="9933FF"/>
                </a:solidFill>
                <a:latin typeface="Arial" charset="0"/>
                <a:ea typeface="ＭＳ Ｐゴシック" panose="020B0600070205080204" pitchFamily="50" charset="-128"/>
              </a:rPr>
              <a:t>■</a:t>
            </a:r>
            <a:r>
              <a:rPr lang="ja-JP" altLang="en-US" sz="3600" b="1" dirty="0">
                <a:latin typeface="Arial" charset="0"/>
                <a:ea typeface="ＭＳ Ｐゴシック" panose="020B0600070205080204" pitchFamily="50" charset="-128"/>
              </a:rPr>
              <a:t>在ラトビア日本国大使館</a:t>
            </a:r>
            <a:endParaRPr lang="en-US" altLang="ja-JP" sz="3600" b="1" dirty="0">
              <a:latin typeface="Arial" charset="0"/>
              <a:ea typeface="ＭＳ Ｐゴシック" panose="020B0600070205080204" pitchFamily="50" charset="-128"/>
            </a:endParaRPr>
          </a:p>
          <a:p>
            <a:pPr defTabSz="992229" eaLnBrk="1" fontAlgn="auto" hangingPunct="1">
              <a:spcBef>
                <a:spcPct val="0"/>
              </a:spcBef>
              <a:spcAft>
                <a:spcPts val="0"/>
              </a:spcAft>
              <a:buNone/>
            </a:pPr>
            <a:r>
              <a:rPr lang="ja-JP" altLang="en-US" sz="2400" b="1" dirty="0">
                <a:solidFill>
                  <a:prstClr val="black"/>
                </a:solidFill>
                <a:latin typeface="Arial" charset="0"/>
                <a:ea typeface="ＭＳ Ｐゴシック" panose="020B0600070205080204" pitchFamily="50" charset="-128"/>
              </a:rPr>
              <a:t>　☎＋</a:t>
            </a:r>
            <a:r>
              <a:rPr lang="en-US" altLang="ja-JP" sz="2400" b="1" dirty="0">
                <a:solidFill>
                  <a:prstClr val="black"/>
                </a:solidFill>
                <a:latin typeface="Arial" charset="0"/>
                <a:ea typeface="ＭＳ Ｐゴシック" panose="020B0600070205080204" pitchFamily="50" charset="-128"/>
              </a:rPr>
              <a:t>371-6781-2001</a:t>
            </a:r>
            <a:r>
              <a:rPr lang="ja-JP" altLang="en-US" sz="2400" b="1" dirty="0">
                <a:solidFill>
                  <a:prstClr val="black"/>
                </a:solidFill>
                <a:latin typeface="Arial" charset="0"/>
                <a:ea typeface="ＭＳ Ｐゴシック" panose="020B0600070205080204" pitchFamily="50" charset="-128"/>
              </a:rPr>
              <a:t> （代表）</a:t>
            </a:r>
            <a:endParaRPr lang="en-US" altLang="ja-JP" sz="2400" b="1" dirty="0">
              <a:solidFill>
                <a:prstClr val="black"/>
              </a:solidFill>
              <a:latin typeface="Arial" charset="0"/>
              <a:ea typeface="ＭＳ Ｐゴシック" panose="020B0600070205080204" pitchFamily="50" charset="-128"/>
            </a:endParaRPr>
          </a:p>
          <a:p>
            <a:pPr defTabSz="992229" eaLnBrk="1" fontAlgn="auto" hangingPunct="1">
              <a:spcBef>
                <a:spcPct val="0"/>
              </a:spcBef>
              <a:spcAft>
                <a:spcPts val="0"/>
              </a:spcAft>
              <a:buFont typeface="Arial" charset="0"/>
              <a:buNone/>
            </a:pPr>
            <a:r>
              <a:rPr lang="en-US" altLang="ja-JP" sz="2400" b="1" dirty="0">
                <a:solidFill>
                  <a:prstClr val="black"/>
                </a:solidFill>
                <a:latin typeface="Arial" charset="0"/>
                <a:ea typeface="ＭＳ Ｐゴシック" panose="020B0600070205080204" pitchFamily="50" charset="-128"/>
              </a:rPr>
              <a:t>    </a:t>
            </a:r>
            <a:r>
              <a:rPr lang="ja-JP" altLang="en-US" sz="2400" b="1" dirty="0">
                <a:solidFill>
                  <a:prstClr val="black"/>
                </a:solidFill>
                <a:latin typeface="Arial" charset="0"/>
                <a:ea typeface="ＭＳ Ｐゴシック" panose="020B0600070205080204" pitchFamily="50" charset="-128"/>
              </a:rPr>
              <a:t>領事班：佐藤・吉川</a:t>
            </a:r>
            <a:endParaRPr lang="en-US" altLang="ja-JP" sz="2400" b="1" dirty="0">
              <a:solidFill>
                <a:prstClr val="black"/>
              </a:solidFill>
              <a:latin typeface="Arial" charset="0"/>
              <a:ea typeface="ＭＳ Ｐゴシック" panose="020B0600070205080204" pitchFamily="50" charset="-128"/>
            </a:endParaRPr>
          </a:p>
        </p:txBody>
      </p:sp>
      <p:sp>
        <p:nvSpPr>
          <p:cNvPr id="8" name="スライド番号プレースホルダー 3"/>
          <p:cNvSpPr txBox="1">
            <a:spLocks/>
          </p:cNvSpPr>
          <p:nvPr/>
        </p:nvSpPr>
        <p:spPr>
          <a:xfrm>
            <a:off x="7721600" y="6731111"/>
            <a:ext cx="2378075" cy="384175"/>
          </a:xfrm>
          <a:prstGeom prst="rect">
            <a:avLst/>
          </a:prstGeom>
        </p:spPr>
        <p:txBody>
          <a:bodyPr vert="horz" lIns="99224" tIns="49616" rIns="99224" bIns="49616" rtlCol="0" anchor="ctr"/>
          <a:lstStyle>
            <a:defPPr>
              <a:defRPr lang="ja-JP"/>
            </a:defPPr>
            <a:lvl1pPr algn="r" rtl="0" fontAlgn="base">
              <a:spcBef>
                <a:spcPct val="0"/>
              </a:spcBef>
              <a:spcAft>
                <a:spcPct val="0"/>
              </a:spcAft>
              <a:defRPr kumimoji="1" sz="1300" kern="1200">
                <a:solidFill>
                  <a:schemeClr val="tx1">
                    <a:tint val="75000"/>
                  </a:schemeClr>
                </a:solidFill>
                <a:latin typeface="Arial" charset="0"/>
                <a:ea typeface="ＭＳ Ｐゴシック" charset="-128"/>
                <a:cs typeface="+mn-cs"/>
              </a:defRPr>
            </a:lvl1pPr>
            <a:lvl2pPr marL="463686" indent="-11113" algn="l" rtl="0" fontAlgn="base">
              <a:spcBef>
                <a:spcPct val="0"/>
              </a:spcBef>
              <a:spcAft>
                <a:spcPct val="0"/>
              </a:spcAft>
              <a:defRPr kumimoji="1" sz="3300" kern="1200">
                <a:solidFill>
                  <a:schemeClr val="tx1"/>
                </a:solidFill>
                <a:latin typeface="Arial" charset="0"/>
                <a:ea typeface="ＭＳ Ｐゴシック" charset="-128"/>
                <a:cs typeface="+mn-cs"/>
              </a:defRPr>
            </a:lvl2pPr>
            <a:lvl3pPr marL="935288" indent="-25400" algn="l" rtl="0" fontAlgn="base">
              <a:spcBef>
                <a:spcPct val="0"/>
              </a:spcBef>
              <a:spcAft>
                <a:spcPct val="0"/>
              </a:spcAft>
              <a:defRPr kumimoji="1" sz="3300" kern="1200">
                <a:solidFill>
                  <a:schemeClr val="tx1"/>
                </a:solidFill>
                <a:latin typeface="Arial" charset="0"/>
                <a:ea typeface="ＭＳ Ｐゴシック" charset="-128"/>
                <a:cs typeface="+mn-cs"/>
              </a:defRPr>
            </a:lvl3pPr>
            <a:lvl4pPr marL="1405304" indent="-39573" algn="l" rtl="0" fontAlgn="base">
              <a:spcBef>
                <a:spcPct val="0"/>
              </a:spcBef>
              <a:spcAft>
                <a:spcPct val="0"/>
              </a:spcAft>
              <a:defRPr kumimoji="1" sz="3300" kern="1200">
                <a:solidFill>
                  <a:schemeClr val="tx1"/>
                </a:solidFill>
                <a:latin typeface="Arial" charset="0"/>
                <a:ea typeface="ＭＳ Ｐゴシック" charset="-128"/>
                <a:cs typeface="+mn-cs"/>
              </a:defRPr>
            </a:lvl4pPr>
            <a:lvl5pPr marL="1876932" indent="-55395" algn="l" rtl="0" fontAlgn="base">
              <a:spcBef>
                <a:spcPct val="0"/>
              </a:spcBef>
              <a:spcAft>
                <a:spcPct val="0"/>
              </a:spcAft>
              <a:defRPr kumimoji="1" sz="3300" kern="1200">
                <a:solidFill>
                  <a:schemeClr val="tx1"/>
                </a:solidFill>
                <a:latin typeface="Arial" charset="0"/>
                <a:ea typeface="ＭＳ Ｐゴシック" charset="-128"/>
                <a:cs typeface="+mn-cs"/>
              </a:defRPr>
            </a:lvl5pPr>
            <a:lvl6pPr marL="2278903" algn="l" defTabSz="911562" rtl="0" eaLnBrk="1" latinLnBrk="0" hangingPunct="1">
              <a:defRPr kumimoji="1" sz="3300" kern="1200">
                <a:solidFill>
                  <a:schemeClr val="tx1"/>
                </a:solidFill>
                <a:latin typeface="Arial" charset="0"/>
                <a:ea typeface="ＭＳ Ｐゴシック" charset="-128"/>
                <a:cs typeface="+mn-cs"/>
              </a:defRPr>
            </a:lvl6pPr>
            <a:lvl7pPr marL="2734681" algn="l" defTabSz="911562" rtl="0" eaLnBrk="1" latinLnBrk="0" hangingPunct="1">
              <a:defRPr kumimoji="1" sz="3300" kern="1200">
                <a:solidFill>
                  <a:schemeClr val="tx1"/>
                </a:solidFill>
                <a:latin typeface="Arial" charset="0"/>
                <a:ea typeface="ＭＳ Ｐゴシック" charset="-128"/>
                <a:cs typeface="+mn-cs"/>
              </a:defRPr>
            </a:lvl7pPr>
            <a:lvl8pPr marL="3190469" algn="l" defTabSz="911562" rtl="0" eaLnBrk="1" latinLnBrk="0" hangingPunct="1">
              <a:defRPr kumimoji="1" sz="3300" kern="1200">
                <a:solidFill>
                  <a:schemeClr val="tx1"/>
                </a:solidFill>
                <a:latin typeface="Arial" charset="0"/>
                <a:ea typeface="ＭＳ Ｐゴシック" charset="-128"/>
                <a:cs typeface="+mn-cs"/>
              </a:defRPr>
            </a:lvl8pPr>
            <a:lvl9pPr marL="3646244" algn="l" defTabSz="911562" rtl="0" eaLnBrk="1" latinLnBrk="0" hangingPunct="1">
              <a:defRPr kumimoji="1" sz="3300" kern="1200">
                <a:solidFill>
                  <a:schemeClr val="tx1"/>
                </a:solidFill>
                <a:latin typeface="Arial" charset="0"/>
                <a:ea typeface="ＭＳ Ｐゴシック" charset="-128"/>
                <a:cs typeface="+mn-cs"/>
              </a:defRPr>
            </a:lvl9pPr>
          </a:lstStyle>
          <a:p>
            <a:pPr>
              <a:defRPr/>
            </a:pPr>
            <a:fld id="{01C2A655-38C6-4380-9AFF-6929DF002CC6}" type="slidenum">
              <a:rPr lang="en-US" altLang="ja-JP" sz="2000" b="1">
                <a:solidFill>
                  <a:prstClr val="black">
                    <a:tint val="75000"/>
                  </a:prstClr>
                </a:solidFill>
                <a:ea typeface="ＭＳ Ｐゴシック" panose="020B0600070205080204" pitchFamily="50" charset="-128"/>
              </a:rPr>
              <a:pPr>
                <a:defRPr/>
              </a:pPr>
              <a:t>36</a:t>
            </a:fld>
            <a:endParaRPr lang="en-US" altLang="ja-JP" sz="2000" b="1" dirty="0">
              <a:solidFill>
                <a:prstClr val="black">
                  <a:tint val="75000"/>
                </a:prstClr>
              </a:solidFill>
              <a:ea typeface="ＭＳ Ｐゴシック" panose="020B0600070205080204" pitchFamily="50" charset="-128"/>
            </a:endParaRPr>
          </a:p>
        </p:txBody>
      </p:sp>
      <p:sp>
        <p:nvSpPr>
          <p:cNvPr id="10" name="タイトル 1"/>
          <p:cNvSpPr txBox="1">
            <a:spLocks/>
          </p:cNvSpPr>
          <p:nvPr/>
        </p:nvSpPr>
        <p:spPr>
          <a:xfrm>
            <a:off x="-17463" y="17"/>
            <a:ext cx="10190163" cy="72570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lIns="94035" tIns="47042" rIns="94035" bIns="47042" anchor="ctr">
            <a:normAutofit fontScale="97500"/>
          </a:bodyPr>
          <a:lstStyle/>
          <a:p>
            <a:pPr algn="ctr">
              <a:defRPr/>
            </a:pPr>
            <a:r>
              <a:rPr lang="ja-JP" altLang="en-US" sz="3600" b="1" dirty="0">
                <a:solidFill>
                  <a:prstClr val="white"/>
                </a:solidFill>
                <a:effectLst>
                  <a:outerShdw blurRad="38100" dist="38100" dir="2700000" algn="tl">
                    <a:srgbClr val="000000">
                      <a:alpha val="43137"/>
                    </a:srgbClr>
                  </a:outerShdw>
                </a:effectLst>
                <a:latin typeface="Arial" charset="0"/>
                <a:ea typeface="ＭＳ Ｐゴシック" panose="020B0600070205080204" pitchFamily="50" charset="-128"/>
              </a:rPr>
              <a:t>連絡先</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321" r="314" b="43788"/>
          <a:stretch/>
        </p:blipFill>
        <p:spPr>
          <a:xfrm>
            <a:off x="6023228" y="1448422"/>
            <a:ext cx="3937950" cy="2951240"/>
          </a:xfrm>
          <a:prstGeom prst="rect">
            <a:avLst/>
          </a:prstGeom>
          <a:effectLst>
            <a:softEdge rad="330200"/>
          </a:effectLst>
        </p:spPr>
      </p:pic>
    </p:spTree>
    <p:extLst>
      <p:ext uri="{BB962C8B-B14F-4D97-AF65-F5344CB8AC3E}">
        <p14:creationId xmlns:p14="http://schemas.microsoft.com/office/powerpoint/2010/main" val="1725046887"/>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コンテンツ プレースホルダ 5"/>
          <p:cNvSpPr>
            <a:spLocks noGrp="1"/>
          </p:cNvSpPr>
          <p:nvPr>
            <p:ph idx="1"/>
          </p:nvPr>
        </p:nvSpPr>
        <p:spPr>
          <a:xfrm>
            <a:off x="345122" y="1444816"/>
            <a:ext cx="9499918" cy="2510060"/>
          </a:xfrm>
        </p:spPr>
        <p:txBody>
          <a:bodyPr>
            <a:normAutofit/>
          </a:bodyPr>
          <a:lstStyle/>
          <a:p>
            <a:r>
              <a:rPr lang="ja-JP" altLang="en-US" sz="5400" dirty="0"/>
              <a:t>領事班からのご連絡</a:t>
            </a:r>
            <a:endParaRPr lang="en-US" altLang="ja-JP" sz="5400" dirty="0"/>
          </a:p>
          <a:p>
            <a:r>
              <a:rPr lang="ja-JP" altLang="en-US" sz="5400" dirty="0"/>
              <a:t>情報提供・質疑応答等</a:t>
            </a:r>
            <a:endParaRPr lang="en-US" altLang="ja-JP" sz="5400" dirty="0"/>
          </a:p>
        </p:txBody>
      </p:sp>
      <p:sp>
        <p:nvSpPr>
          <p:cNvPr id="8" name="スライド番号プレースホルダー 3"/>
          <p:cNvSpPr>
            <a:spLocks noGrp="1"/>
          </p:cNvSpPr>
          <p:nvPr>
            <p:ph type="sldNum" sz="quarter" idx="12"/>
          </p:nvPr>
        </p:nvSpPr>
        <p:spPr>
          <a:xfrm>
            <a:off x="7721600" y="6731111"/>
            <a:ext cx="2378075" cy="384175"/>
          </a:xfrm>
        </p:spPr>
        <p:txBody>
          <a:bodyPr/>
          <a:lstStyle/>
          <a:p>
            <a:pPr>
              <a:defRPr/>
            </a:pPr>
            <a:fld id="{01C2A655-38C6-4380-9AFF-6929DF002CC6}" type="slidenum">
              <a:rPr lang="en-US" altLang="ja-JP" sz="2000" b="1">
                <a:solidFill>
                  <a:prstClr val="black">
                    <a:tint val="75000"/>
                  </a:prstClr>
                </a:solidFill>
              </a:rPr>
              <a:pPr>
                <a:defRPr/>
              </a:pPr>
              <a:t>37</a:t>
            </a:fld>
            <a:endParaRPr lang="en-US" altLang="ja-JP" sz="2000" b="1" dirty="0">
              <a:solidFill>
                <a:prstClr val="black">
                  <a:tint val="75000"/>
                </a:prstClr>
              </a:solidFill>
            </a:endParaRPr>
          </a:p>
        </p:txBody>
      </p:sp>
      <p:sp>
        <p:nvSpPr>
          <p:cNvPr id="14" name="タイトル 1"/>
          <p:cNvSpPr txBox="1">
            <a:spLocks/>
          </p:cNvSpPr>
          <p:nvPr/>
        </p:nvSpPr>
        <p:spPr>
          <a:xfrm>
            <a:off x="-17463" y="17"/>
            <a:ext cx="10190163" cy="72570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0">
            <a:schemeClr val="accent1"/>
          </a:lnRef>
          <a:fillRef idx="3">
            <a:schemeClr val="accent1"/>
          </a:fillRef>
          <a:effectRef idx="3">
            <a:schemeClr val="accent1"/>
          </a:effectRef>
          <a:fontRef idx="minor">
            <a:schemeClr val="lt1"/>
          </a:fontRef>
        </p:style>
        <p:txBody>
          <a:bodyPr lIns="94035" tIns="47042" rIns="94035" bIns="47042" anchor="ctr">
            <a:normAutofit fontScale="97500"/>
          </a:bodyPr>
          <a:lstStyle/>
          <a:p>
            <a:pPr algn="ctr">
              <a:defRPr/>
            </a:pPr>
            <a:r>
              <a:rPr lang="ja-JP" altLang="en-US" sz="3600" b="1" dirty="0">
                <a:solidFill>
                  <a:prstClr val="white"/>
                </a:solidFill>
                <a:effectLst>
                  <a:outerShdw blurRad="38100" dist="38100" dir="2700000" algn="tl">
                    <a:srgbClr val="000000">
                      <a:alpha val="43137"/>
                    </a:srgbClr>
                  </a:outerShdw>
                </a:effectLst>
                <a:latin typeface="Arial" charset="0"/>
                <a:ea typeface="ＭＳ Ｐゴシック" panose="020B0600070205080204" pitchFamily="50" charset="-128"/>
              </a:rPr>
              <a:t>その他</a:t>
            </a:r>
          </a:p>
        </p:txBody>
      </p:sp>
    </p:spTree>
    <p:extLst>
      <p:ext uri="{BB962C8B-B14F-4D97-AF65-F5344CB8AC3E}">
        <p14:creationId xmlns:p14="http://schemas.microsoft.com/office/powerpoint/2010/main" val="291865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9" name="Rectangle 6"/>
          <p:cNvSpPr>
            <a:spLocks noChangeArrowheads="1"/>
          </p:cNvSpPr>
          <p:nvPr/>
        </p:nvSpPr>
        <p:spPr bwMode="auto">
          <a:xfrm>
            <a:off x="-46034" y="2187575"/>
            <a:ext cx="10190163" cy="3025775"/>
          </a:xfrm>
          <a:prstGeom prst="rect">
            <a:avLst/>
          </a:prstGeom>
          <a:noFill/>
          <a:ln w="9525">
            <a:noFill/>
            <a:miter lim="800000"/>
            <a:headEnd/>
            <a:tailEnd/>
          </a:ln>
          <a:effectLst/>
        </p:spPr>
        <p:txBody>
          <a:bodyPr lIns="94063" tIns="47054" rIns="94063" bIns="47054"/>
          <a:lstStyle/>
          <a:p>
            <a:pPr>
              <a:spcBef>
                <a:spcPct val="20000"/>
              </a:spcBef>
              <a:defRPr/>
            </a:pPr>
            <a:r>
              <a:rPr lang="ja-JP" altLang="en-US" sz="3600" dirty="0">
                <a:effectLst>
                  <a:outerShdw blurRad="38100" dist="38100" dir="2700000" algn="tl">
                    <a:srgbClr val="000000"/>
                  </a:outerShdw>
                </a:effectLst>
                <a:ea typeface="ＭＳ Ｐゴシック" panose="020B0600070205080204" pitchFamily="50" charset="-128"/>
              </a:rPr>
              <a:t>　</a:t>
            </a:r>
            <a:endParaRPr lang="en-US" altLang="ja-JP" sz="3600" dirty="0">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dirty="0">
                <a:effectLst>
                  <a:outerShdw blurRad="38100" dist="38100" dir="2700000" algn="tl">
                    <a:srgbClr val="000000"/>
                  </a:outerShdw>
                </a:effectLst>
                <a:ea typeface="ＭＳ Ｐゴシック" panose="020B0600070205080204" pitchFamily="50" charset="-128"/>
              </a:rPr>
              <a:t>　　</a:t>
            </a:r>
            <a:endParaRPr lang="en-US" altLang="ja-JP" dirty="0">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endParaRPr lang="en-US" altLang="ja-JP" sz="3600" dirty="0">
              <a:solidFill>
                <a:srgbClr val="FFFF00"/>
              </a:solidFill>
              <a:effectLst>
                <a:outerShdw blurRad="38100" dist="38100" dir="2700000" algn="tl">
                  <a:srgbClr val="000000"/>
                </a:outerShdw>
              </a:effectLst>
              <a:ea typeface="ＭＳ Ｐゴシック" panose="020B0600070205080204" pitchFamily="50" charset="-128"/>
            </a:endParaRPr>
          </a:p>
          <a:p>
            <a:pPr>
              <a:spcBef>
                <a:spcPct val="20000"/>
              </a:spcBef>
              <a:defRPr/>
            </a:pPr>
            <a:r>
              <a:rPr lang="ja-JP" altLang="en-US" sz="3600" dirty="0">
                <a:solidFill>
                  <a:srgbClr val="FFFF00"/>
                </a:solidFill>
                <a:effectLst>
                  <a:outerShdw blurRad="38100" dist="38100" dir="2700000" algn="tl">
                    <a:srgbClr val="000000"/>
                  </a:outerShdw>
                </a:effectLst>
                <a:ea typeface="ＭＳ Ｐゴシック" panose="020B0600070205080204" pitchFamily="50" charset="-128"/>
              </a:rPr>
              <a:t>　　</a:t>
            </a:r>
          </a:p>
        </p:txBody>
      </p:sp>
      <p:sp>
        <p:nvSpPr>
          <p:cNvPr id="5126" name="Rectangle 6"/>
          <p:cNvSpPr>
            <a:spLocks noChangeArrowheads="1"/>
          </p:cNvSpPr>
          <p:nvPr/>
        </p:nvSpPr>
        <p:spPr bwMode="auto">
          <a:xfrm>
            <a:off x="277350" y="859620"/>
            <a:ext cx="9543394" cy="625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１．国際的な</a:t>
            </a:r>
            <a:r>
              <a:rPr lang="ja-JP" altLang="ja-JP" sz="2400" dirty="0"/>
              <a:t>治安・テロ情勢</a:t>
            </a:r>
            <a:endParaRPr lang="en-US" altLang="ja-JP" sz="2400" dirty="0"/>
          </a:p>
          <a:p>
            <a:pPr>
              <a:spcBef>
                <a:spcPct val="20000"/>
              </a:spcBef>
            </a:pP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２．ラトビア治安情勢</a:t>
            </a: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　　１）　犯罪統計　</a:t>
            </a:r>
            <a:endParaRPr lang="en-US" altLang="ja-JP" sz="2400" dirty="0">
              <a:solidFill>
                <a:srgbClr val="FF0000"/>
              </a:solidFill>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　　２）　ラトビアでの犯罪実例</a:t>
            </a: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　　３）　被害に遭わないために</a:t>
            </a:r>
            <a:endParaRPr lang="en-US" altLang="ja-JP" sz="2400" dirty="0">
              <a:ea typeface="ＭＳ Ｐゴシック" panose="020B0600070205080204" pitchFamily="50" charset="-128"/>
            </a:endParaRPr>
          </a:p>
          <a:p>
            <a:pPr>
              <a:spcBef>
                <a:spcPct val="20000"/>
              </a:spcBef>
            </a:pP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３</a:t>
            </a:r>
            <a:r>
              <a:rPr lang="en-US" altLang="ja-JP" sz="2400" dirty="0">
                <a:ea typeface="ＭＳ Ｐゴシック" panose="020B0600070205080204" pitchFamily="50" charset="-128"/>
              </a:rPr>
              <a:t>.</a:t>
            </a:r>
            <a:r>
              <a:rPr lang="ja-JP" altLang="en-US" sz="2400" dirty="0">
                <a:ea typeface="ＭＳ Ｐゴシック" panose="020B0600070205080204" pitchFamily="50" charset="-128"/>
              </a:rPr>
              <a:t>　非常事態にすべきこと・日頃の備え</a:t>
            </a: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　　１）　ラトビア国防省からの情報</a:t>
            </a: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　　２）　非常時に備えた準備</a:t>
            </a: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　　３）　非常時の行動</a:t>
            </a:r>
            <a:endParaRPr lang="en-US" altLang="ja-JP" sz="2400" dirty="0">
              <a:ea typeface="ＭＳ Ｐゴシック" panose="020B0600070205080204" pitchFamily="50" charset="-128"/>
            </a:endParaRPr>
          </a:p>
          <a:p>
            <a:pPr>
              <a:spcBef>
                <a:spcPct val="20000"/>
              </a:spcBef>
            </a:pPr>
            <a:endParaRPr lang="en-US" altLang="ja-JP" sz="2400" dirty="0">
              <a:ea typeface="ＭＳ Ｐゴシック" panose="020B0600070205080204" pitchFamily="50" charset="-128"/>
            </a:endParaRPr>
          </a:p>
          <a:p>
            <a:pPr>
              <a:spcBef>
                <a:spcPct val="20000"/>
              </a:spcBef>
            </a:pPr>
            <a:r>
              <a:rPr lang="ja-JP" altLang="en-US" sz="2400" dirty="0">
                <a:ea typeface="ＭＳ Ｐゴシック" panose="020B0600070205080204" pitchFamily="50" charset="-128"/>
              </a:rPr>
              <a:t>４．ご案内</a:t>
            </a:r>
            <a:endParaRPr lang="en-US" altLang="ja-JP" sz="2400" dirty="0">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4</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目次</a:t>
            </a:r>
          </a:p>
        </p:txBody>
      </p:sp>
      <p:pic>
        <p:nvPicPr>
          <p:cNvPr id="2" name="図 1"/>
          <p:cNvPicPr>
            <a:picLocks noChangeAspect="1"/>
          </p:cNvPicPr>
          <p:nvPr/>
        </p:nvPicPr>
        <p:blipFill rotWithShape="1">
          <a:blip r:embed="rId3"/>
          <a:srcRect l="34167" t="47648" r="56808" b="14388"/>
          <a:stretch/>
        </p:blipFill>
        <p:spPr>
          <a:xfrm>
            <a:off x="7047069" y="1092141"/>
            <a:ext cx="2378074" cy="53667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9526" y="988727"/>
            <a:ext cx="9240134" cy="5882734"/>
          </a:xfrm>
        </p:spPr>
        <p:txBody>
          <a:bodyPr>
            <a:normAutofit/>
          </a:bodyPr>
          <a:lstStyle/>
          <a:p>
            <a:pPr marL="0" indent="0">
              <a:buNone/>
            </a:pPr>
            <a:r>
              <a:rPr kumimoji="1" lang="en-US" altLang="ja-JP" sz="3200" b="1" u="sng" dirty="0"/>
              <a:t>2022</a:t>
            </a:r>
            <a:r>
              <a:rPr kumimoji="1" lang="ja-JP" altLang="en-US" sz="3200" b="1" u="sng" dirty="0"/>
              <a:t>年</a:t>
            </a:r>
            <a:endParaRPr kumimoji="1" lang="en-US" altLang="ja-JP" sz="3200" b="1" u="sng" dirty="0"/>
          </a:p>
          <a:p>
            <a:pPr marL="0" indent="0">
              <a:buNone/>
            </a:pPr>
            <a:r>
              <a:rPr kumimoji="1" lang="ja-JP" altLang="en-US" sz="3200" dirty="0"/>
              <a:t>ロシアによるウクライナへの軍事侵攻</a:t>
            </a:r>
            <a:endParaRPr kumimoji="1" lang="en-US" altLang="ja-JP" sz="3200" dirty="0"/>
          </a:p>
          <a:p>
            <a:pPr marL="0" indent="0">
              <a:buNone/>
            </a:pPr>
            <a:endParaRPr kumimoji="1" lang="en-US" altLang="ja-JP" sz="3200" dirty="0"/>
          </a:p>
          <a:p>
            <a:pPr marL="0" indent="0">
              <a:buNone/>
            </a:pPr>
            <a:r>
              <a:rPr kumimoji="1" lang="en-US" altLang="ja-JP" sz="3200" b="1" u="sng" dirty="0"/>
              <a:t>2023</a:t>
            </a:r>
            <a:r>
              <a:rPr kumimoji="1" lang="ja-JP" altLang="en-US" sz="3200" b="1" u="sng" dirty="0"/>
              <a:t>年</a:t>
            </a:r>
            <a:endParaRPr kumimoji="1" lang="en-US" altLang="ja-JP" sz="3200" b="1" u="sng" dirty="0"/>
          </a:p>
          <a:p>
            <a:pPr marL="0" indent="0">
              <a:buNone/>
            </a:pPr>
            <a:r>
              <a:rPr lang="ja-JP" altLang="en-US" sz="3200" dirty="0"/>
              <a:t>スーダン情勢悪化を受け、在留邦人等が国外退避</a:t>
            </a:r>
            <a:endParaRPr lang="en-US" altLang="ja-JP" sz="3200" dirty="0"/>
          </a:p>
          <a:p>
            <a:pPr marL="0" indent="0">
              <a:buNone/>
            </a:pPr>
            <a:r>
              <a:rPr kumimoji="1" lang="ja-JP" altLang="en-US" sz="3200" dirty="0"/>
              <a:t>イスラエル情勢悪化を受け、在留邦人等が国外退避</a:t>
            </a:r>
            <a:endParaRPr kumimoji="1" lang="en-US" altLang="ja-JP" sz="3200" dirty="0"/>
          </a:p>
          <a:p>
            <a:pPr marL="0" indent="0">
              <a:buNone/>
            </a:pPr>
            <a:endParaRPr lang="en-US" altLang="ja-JP" sz="3200" dirty="0"/>
          </a:p>
          <a:p>
            <a:pPr marL="0" indent="0">
              <a:buNone/>
            </a:pPr>
            <a:r>
              <a:rPr kumimoji="1" lang="en-US" altLang="ja-JP" sz="3200" b="1" u="sng" dirty="0"/>
              <a:t>2024</a:t>
            </a:r>
            <a:r>
              <a:rPr kumimoji="1" lang="ja-JP" altLang="en-US" sz="3200" b="1" u="sng" dirty="0"/>
              <a:t>年</a:t>
            </a:r>
            <a:endParaRPr kumimoji="1" lang="en-US" altLang="ja-JP" sz="3200" b="1" u="sng" dirty="0"/>
          </a:p>
          <a:p>
            <a:pPr marL="0" indent="0">
              <a:buNone/>
            </a:pPr>
            <a:r>
              <a:rPr lang="ja-JP" altLang="en-US" sz="3200" dirty="0"/>
              <a:t>レバノン情勢悪化を受け、在留邦人等が国外退避</a:t>
            </a:r>
            <a:endParaRPr lang="en-US" altLang="ja-JP" sz="3200" dirty="0"/>
          </a:p>
          <a:p>
            <a:pPr marL="0" indent="0">
              <a:buNone/>
            </a:pPr>
            <a:r>
              <a:rPr lang="ja-JP" altLang="en-US" sz="3200" dirty="0"/>
              <a:t>ラトビア国内にロシア軍ドローンが飛来・墜落</a:t>
            </a:r>
            <a:endParaRPr lang="en-US" altLang="ja-JP" sz="3200" dirty="0"/>
          </a:p>
        </p:txBody>
      </p:sp>
      <p:sp>
        <p:nvSpPr>
          <p:cNvPr id="12"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5</a:t>
            </a:fld>
            <a:endParaRPr lang="en-US" altLang="ja-JP" sz="2000" b="1" dirty="0">
              <a:solidFill>
                <a:schemeClr val="tx1">
                  <a:lumMod val="50000"/>
                  <a:lumOff val="50000"/>
                </a:schemeClr>
              </a:solidFill>
              <a:latin typeface="Arial" charset="0"/>
            </a:endParaRPr>
          </a:p>
        </p:txBody>
      </p:sp>
      <p:sp>
        <p:nvSpPr>
          <p:cNvPr id="13"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3200" b="1" dirty="0">
                <a:solidFill>
                  <a:prstClr val="white"/>
                </a:solidFill>
                <a:ea typeface="ＭＳ Ｐゴシック" panose="020B0600070205080204" pitchFamily="50" charset="-128"/>
              </a:rPr>
              <a:t>１．国際的な治安情勢</a:t>
            </a:r>
          </a:p>
        </p:txBody>
      </p:sp>
      <p:sp>
        <p:nvSpPr>
          <p:cNvPr id="2" name="テキスト ボックス 1">
            <a:extLst>
              <a:ext uri="{FF2B5EF4-FFF2-40B4-BE49-F238E27FC236}">
                <a16:creationId xmlns:a16="http://schemas.microsoft.com/office/drawing/2014/main" id="{95359FD2-3333-F7C7-9762-7BAA1ED680C7}"/>
              </a:ext>
            </a:extLst>
          </p:cNvPr>
          <p:cNvSpPr txBox="1"/>
          <p:nvPr/>
        </p:nvSpPr>
        <p:spPr>
          <a:xfrm>
            <a:off x="2194560" y="4724400"/>
            <a:ext cx="6979920" cy="600164"/>
          </a:xfrm>
          <a:prstGeom prst="rect">
            <a:avLst/>
          </a:prstGeom>
          <a:noFill/>
        </p:spPr>
        <p:txBody>
          <a:bodyPr wrap="square" rtlCol="0">
            <a:spAutoFit/>
          </a:bodyPr>
          <a:lstStyle/>
          <a:p>
            <a:r>
              <a:rPr kumimoji="1" lang="ja-JP" altLang="en-US" b="1" u="sng" dirty="0">
                <a:solidFill>
                  <a:srgbClr val="FF0000"/>
                </a:solidFill>
              </a:rPr>
              <a:t>いつ、どこで何が起きるかは予測不能</a:t>
            </a:r>
          </a:p>
        </p:txBody>
      </p:sp>
    </p:spTree>
    <p:extLst>
      <p:ext uri="{BB962C8B-B14F-4D97-AF65-F5344CB8AC3E}">
        <p14:creationId xmlns:p14="http://schemas.microsoft.com/office/powerpoint/2010/main" val="2178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9526" y="988727"/>
            <a:ext cx="9240134" cy="5882734"/>
          </a:xfrm>
        </p:spPr>
        <p:txBody>
          <a:bodyPr>
            <a:normAutofit lnSpcReduction="10000"/>
          </a:bodyPr>
          <a:lstStyle/>
          <a:p>
            <a:pPr marL="0" indent="0">
              <a:buNone/>
            </a:pPr>
            <a:r>
              <a:rPr kumimoji="1" lang="ja-JP" altLang="en-US" sz="3600" dirty="0"/>
              <a:t>世界のテロ発生状況（</a:t>
            </a:r>
            <a:r>
              <a:rPr kumimoji="1" lang="en-US" altLang="ja-JP" sz="3600" dirty="0"/>
              <a:t>2024</a:t>
            </a:r>
            <a:r>
              <a:rPr kumimoji="1" lang="ja-JP" altLang="en-US" sz="3600" dirty="0"/>
              <a:t>年）</a:t>
            </a:r>
            <a:endParaRPr kumimoji="1" lang="en-US" altLang="ja-JP" sz="3600" dirty="0"/>
          </a:p>
          <a:p>
            <a:pPr marL="0" indent="0">
              <a:buNone/>
            </a:pPr>
            <a:endParaRPr kumimoji="1" lang="en-US" altLang="ja-JP" sz="3600" dirty="0"/>
          </a:p>
          <a:p>
            <a:pPr marL="0" indent="0">
              <a:buNone/>
            </a:pPr>
            <a:r>
              <a:rPr lang="ja-JP" altLang="en-US" sz="3600" dirty="0"/>
              <a:t>アフリカ（サハラ以南）　１４件</a:t>
            </a:r>
            <a:endParaRPr lang="en-US" altLang="ja-JP" sz="3600" dirty="0"/>
          </a:p>
          <a:p>
            <a:pPr marL="0" indent="0">
              <a:buNone/>
            </a:pPr>
            <a:r>
              <a:rPr kumimoji="1" lang="ja-JP" altLang="en-US" sz="3600" dirty="0"/>
              <a:t>中東・北アフリカ　９件</a:t>
            </a:r>
            <a:endParaRPr kumimoji="1" lang="en-US" altLang="ja-JP" sz="3600" dirty="0"/>
          </a:p>
          <a:p>
            <a:pPr marL="0" indent="0">
              <a:buNone/>
            </a:pPr>
            <a:r>
              <a:rPr kumimoji="1" lang="ja-JP" altLang="en-US" sz="3600" dirty="0"/>
              <a:t>南西・南アジア　５件</a:t>
            </a:r>
            <a:endParaRPr kumimoji="1" lang="en-US" altLang="ja-JP" sz="3600" dirty="0"/>
          </a:p>
          <a:p>
            <a:pPr marL="0" indent="0">
              <a:buNone/>
            </a:pPr>
            <a:r>
              <a:rPr kumimoji="1" lang="ja-JP" altLang="en-US" sz="3600" dirty="0"/>
              <a:t>ロシア　２件</a:t>
            </a:r>
            <a:endParaRPr kumimoji="1" lang="en-US" altLang="ja-JP" sz="3600" dirty="0"/>
          </a:p>
          <a:p>
            <a:pPr marL="0" indent="0">
              <a:buNone/>
            </a:pPr>
            <a:r>
              <a:rPr lang="ja-JP" altLang="en-US" sz="4000" b="1" u="sng" dirty="0"/>
              <a:t>欧州　５件</a:t>
            </a:r>
            <a:r>
              <a:rPr lang="ja-JP" altLang="en-US" sz="4000" b="1" dirty="0"/>
              <a:t>　ドイツ　２件　　フランス１件</a:t>
            </a:r>
            <a:endParaRPr lang="en-US" altLang="ja-JP" sz="4000" b="1" dirty="0"/>
          </a:p>
          <a:p>
            <a:pPr marL="0" indent="0">
              <a:buNone/>
            </a:pPr>
            <a:r>
              <a:rPr lang="ja-JP" altLang="en-US" sz="4000" b="1" dirty="0"/>
              <a:t>　　　　　 　　スイス　１件　  セルビア１件</a:t>
            </a:r>
            <a:endParaRPr lang="en-US" altLang="ja-JP" sz="4000" b="1" dirty="0"/>
          </a:p>
          <a:p>
            <a:pPr marL="0" indent="0">
              <a:buNone/>
            </a:pPr>
            <a:r>
              <a:rPr lang="ja-JP" altLang="en-US" sz="3200" dirty="0"/>
              <a:t>　　　　　　　</a:t>
            </a:r>
            <a:endParaRPr lang="en-US" altLang="ja-JP" sz="3200" dirty="0"/>
          </a:p>
          <a:p>
            <a:pPr marL="0" indent="0" algn="r">
              <a:buNone/>
            </a:pPr>
            <a:r>
              <a:rPr lang="ja-JP" altLang="en-US" sz="2000" dirty="0"/>
              <a:t>（公安調査庁ＨＰ）</a:t>
            </a:r>
            <a:endParaRPr lang="en-US" altLang="ja-JP" sz="2000" dirty="0"/>
          </a:p>
        </p:txBody>
      </p:sp>
      <p:sp>
        <p:nvSpPr>
          <p:cNvPr id="12"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6</a:t>
            </a:fld>
            <a:endParaRPr lang="en-US" altLang="ja-JP" sz="2000" b="1" dirty="0">
              <a:solidFill>
                <a:schemeClr val="tx1">
                  <a:lumMod val="50000"/>
                  <a:lumOff val="50000"/>
                </a:schemeClr>
              </a:solidFill>
              <a:latin typeface="Arial" charset="0"/>
            </a:endParaRPr>
          </a:p>
        </p:txBody>
      </p:sp>
      <p:sp>
        <p:nvSpPr>
          <p:cNvPr id="13" name="タイトル 1"/>
          <p:cNvSpPr txBox="1">
            <a:spLocks/>
          </p:cNvSpPr>
          <p:nvPr/>
        </p:nvSpPr>
        <p:spPr>
          <a:xfrm>
            <a:off x="-11142" y="8896"/>
            <a:ext cx="10201471" cy="718545"/>
          </a:xfrm>
          <a:prstGeom prst="rect">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3200" b="1" dirty="0">
                <a:solidFill>
                  <a:prstClr val="white"/>
                </a:solidFill>
                <a:ea typeface="ＭＳ Ｐゴシック" panose="020B0600070205080204" pitchFamily="50" charset="-128"/>
              </a:rPr>
              <a:t>１．国際テロ情勢</a:t>
            </a:r>
          </a:p>
        </p:txBody>
      </p:sp>
      <p:sp>
        <p:nvSpPr>
          <p:cNvPr id="2" name="テキスト ボックス 1">
            <a:extLst>
              <a:ext uri="{FF2B5EF4-FFF2-40B4-BE49-F238E27FC236}">
                <a16:creationId xmlns:a16="http://schemas.microsoft.com/office/drawing/2014/main" id="{3D6F70BD-DFF3-F9AE-E097-3BC4CF82FB37}"/>
              </a:ext>
            </a:extLst>
          </p:cNvPr>
          <p:cNvSpPr txBox="1"/>
          <p:nvPr/>
        </p:nvSpPr>
        <p:spPr>
          <a:xfrm>
            <a:off x="469526" y="6010011"/>
            <a:ext cx="6979920" cy="600164"/>
          </a:xfrm>
          <a:prstGeom prst="rect">
            <a:avLst/>
          </a:prstGeom>
          <a:noFill/>
        </p:spPr>
        <p:txBody>
          <a:bodyPr wrap="square" rtlCol="0">
            <a:spAutoFit/>
          </a:bodyPr>
          <a:lstStyle/>
          <a:p>
            <a:r>
              <a:rPr kumimoji="1" lang="ja-JP" altLang="en-US" b="1" u="sng" dirty="0">
                <a:solidFill>
                  <a:srgbClr val="FF0000"/>
                </a:solidFill>
              </a:rPr>
              <a:t>ラトビアは４段階中最も低い水準</a:t>
            </a:r>
          </a:p>
        </p:txBody>
      </p:sp>
    </p:spTree>
    <p:extLst>
      <p:ext uri="{BB962C8B-B14F-4D97-AF65-F5344CB8AC3E}">
        <p14:creationId xmlns:p14="http://schemas.microsoft.com/office/powerpoint/2010/main" val="370869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FB400E5-84FA-4F74-98F6-0EE93E31B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5" y="749395"/>
            <a:ext cx="10050803" cy="636084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46410" y="579863"/>
            <a:ext cx="9551678" cy="644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7</a:t>
            </a:fld>
            <a:endParaRPr lang="en-US" altLang="ja-JP" sz="2000" b="1" dirty="0">
              <a:solidFill>
                <a:schemeClr val="tx1">
                  <a:lumMod val="50000"/>
                  <a:lumOff val="50000"/>
                </a:schemeClr>
              </a:solidFill>
              <a:latin typeface="Arial" charset="0"/>
            </a:endParaRPr>
          </a:p>
        </p:txBody>
      </p:sp>
      <p:sp>
        <p:nvSpPr>
          <p:cNvPr id="6" name="正方形/長方形 5"/>
          <p:cNvSpPr/>
          <p:nvPr/>
        </p:nvSpPr>
        <p:spPr>
          <a:xfrm>
            <a:off x="6960629" y="6790455"/>
            <a:ext cx="1772485" cy="338554"/>
          </a:xfrm>
          <a:prstGeom prst="rect">
            <a:avLst/>
          </a:prstGeom>
        </p:spPr>
        <p:txBody>
          <a:bodyPr wrap="square">
            <a:spAutoFit/>
          </a:bodyPr>
          <a:lstStyle/>
          <a:p>
            <a:r>
              <a:rPr lang="ja-JP" altLang="en-US" sz="1600" dirty="0">
                <a:ea typeface="ＭＳ Ｐゴシック" panose="020B0600070205080204" pitchFamily="50" charset="-128"/>
              </a:rPr>
              <a:t>（出所：</a:t>
            </a:r>
            <a:r>
              <a:rPr lang="en-US" altLang="ja-JP" sz="1600" dirty="0" err="1">
                <a:ea typeface="ＭＳ Ｐゴシック" panose="020B0600070205080204" pitchFamily="50" charset="-128"/>
              </a:rPr>
              <a:t>eurostat</a:t>
            </a:r>
            <a:r>
              <a:rPr lang="ja-JP" altLang="en-US" sz="1600" dirty="0">
                <a:ea typeface="ＭＳ Ｐゴシック" panose="020B0600070205080204" pitchFamily="50" charset="-128"/>
              </a:rPr>
              <a:t>）</a:t>
            </a:r>
          </a:p>
        </p:txBody>
      </p:sp>
      <p:sp>
        <p:nvSpPr>
          <p:cNvPr id="10" name="タイトル 1"/>
          <p:cNvSpPr txBox="1">
            <a:spLocks/>
          </p:cNvSpPr>
          <p:nvPr/>
        </p:nvSpPr>
        <p:spPr>
          <a:xfrm>
            <a:off x="-11142" y="8896"/>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２－１）　欧州全体からみた犯罪発生率</a:t>
            </a:r>
          </a:p>
        </p:txBody>
      </p:sp>
      <p:sp>
        <p:nvSpPr>
          <p:cNvPr id="2" name="テキスト ボックス 1"/>
          <p:cNvSpPr txBox="1"/>
          <p:nvPr/>
        </p:nvSpPr>
        <p:spPr>
          <a:xfrm>
            <a:off x="5075736" y="786508"/>
            <a:ext cx="4704368" cy="923330"/>
          </a:xfrm>
          <a:prstGeom prst="rect">
            <a:avLst/>
          </a:prstGeom>
          <a:noFill/>
        </p:spPr>
        <p:txBody>
          <a:bodyPr wrap="square" rtlCol="0">
            <a:spAutoFit/>
          </a:bodyPr>
          <a:lstStyle/>
          <a:p>
            <a:r>
              <a:rPr kumimoji="1" lang="ja-JP" altLang="en-US" sz="1800" dirty="0"/>
              <a:t>ヨーロッパにおける人口１０万人あたりの</a:t>
            </a:r>
            <a:endParaRPr kumimoji="1" lang="en-US" altLang="ja-JP" sz="1800" dirty="0"/>
          </a:p>
          <a:p>
            <a:r>
              <a:rPr kumimoji="1" lang="ja-JP" altLang="en-US" sz="1800" dirty="0"/>
              <a:t>強盗、侵入窃盗、窃盗認知件数</a:t>
            </a:r>
            <a:endParaRPr kumimoji="1" lang="en-US" altLang="ja-JP" sz="1800" dirty="0"/>
          </a:p>
          <a:p>
            <a:r>
              <a:rPr kumimoji="1" lang="ja-JP" altLang="en-US" sz="1800" dirty="0"/>
              <a:t>（２０２１年～２０２２年）</a:t>
            </a:r>
            <a:endParaRPr kumimoji="1" lang="en-US" altLang="ja-JP" sz="1800" dirty="0"/>
          </a:p>
        </p:txBody>
      </p:sp>
      <p:sp>
        <p:nvSpPr>
          <p:cNvPr id="12" name="正方形/長方形 11"/>
          <p:cNvSpPr/>
          <p:nvPr/>
        </p:nvSpPr>
        <p:spPr>
          <a:xfrm rot="5400000">
            <a:off x="4581617" y="4193634"/>
            <a:ext cx="811136" cy="2157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16200000">
            <a:off x="4829998" y="5572605"/>
            <a:ext cx="293578" cy="1949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F421AC98-37C6-02B3-A8A8-BE0B8095C7B0}"/>
              </a:ext>
            </a:extLst>
          </p:cNvPr>
          <p:cNvCxnSpPr>
            <a:cxnSpLocks/>
          </p:cNvCxnSpPr>
          <p:nvPr/>
        </p:nvCxnSpPr>
        <p:spPr>
          <a:xfrm>
            <a:off x="783249" y="3474739"/>
            <a:ext cx="8879773"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91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11" name="Rectangle 6"/>
          <p:cNvSpPr>
            <a:spLocks noChangeArrowheads="1"/>
          </p:cNvSpPr>
          <p:nvPr/>
        </p:nvSpPr>
        <p:spPr bwMode="auto">
          <a:xfrm>
            <a:off x="-92075" y="5213351"/>
            <a:ext cx="10190163" cy="1806575"/>
          </a:xfrm>
          <a:prstGeom prst="rect">
            <a:avLst/>
          </a:prstGeom>
          <a:noFill/>
          <a:ln w="9525">
            <a:noFill/>
            <a:miter lim="800000"/>
            <a:headEnd/>
            <a:tailEnd/>
          </a:ln>
          <a:effectLst/>
        </p:spPr>
        <p:txBody>
          <a:bodyPr lIns="94063" tIns="47054" rIns="94063" bIns="47054"/>
          <a:lstStyle/>
          <a:p>
            <a:pPr>
              <a:spcBef>
                <a:spcPct val="20000"/>
              </a:spcBef>
              <a:defRPr/>
            </a:pPr>
            <a:r>
              <a:rPr lang="ja-JP" altLang="en-US" sz="4600" dirty="0">
                <a:effectLst>
                  <a:outerShdw blurRad="38100" dist="38100" dir="2700000" algn="tl">
                    <a:srgbClr val="000000">
                      <a:alpha val="43137"/>
                    </a:srgbClr>
                  </a:outerShdw>
                </a:effectLst>
                <a:ea typeface="ＭＳ Ｐゴシック" panose="020B0600070205080204" pitchFamily="50" charset="-128"/>
              </a:rPr>
              <a:t>　</a:t>
            </a:r>
            <a:r>
              <a:rPr lang="ja-JP" altLang="en-US" sz="4600" dirty="0">
                <a:ea typeface="ＭＳ Ｐゴシック" panose="020B0600070205080204" pitchFamily="50" charset="-128"/>
              </a:rPr>
              <a:t>　　</a:t>
            </a:r>
          </a:p>
        </p:txBody>
      </p:sp>
      <p:sp>
        <p:nvSpPr>
          <p:cNvPr id="5126" name="Rectangle 6"/>
          <p:cNvSpPr>
            <a:spLocks noChangeArrowheads="1"/>
          </p:cNvSpPr>
          <p:nvPr/>
        </p:nvSpPr>
        <p:spPr bwMode="auto">
          <a:xfrm>
            <a:off x="546410" y="579863"/>
            <a:ext cx="9551678" cy="644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8</a:t>
            </a:fld>
            <a:endParaRPr lang="en-US" altLang="ja-JP" sz="2000" b="1" dirty="0">
              <a:solidFill>
                <a:schemeClr val="tx1">
                  <a:lumMod val="50000"/>
                  <a:lumOff val="50000"/>
                </a:schemeClr>
              </a:solidFill>
              <a:latin typeface="Arial" charset="0"/>
            </a:endParaRPr>
          </a:p>
        </p:txBody>
      </p:sp>
      <p:sp>
        <p:nvSpPr>
          <p:cNvPr id="6" name="正方形/長方形 5"/>
          <p:cNvSpPr/>
          <p:nvPr/>
        </p:nvSpPr>
        <p:spPr>
          <a:xfrm>
            <a:off x="8187462" y="6710587"/>
            <a:ext cx="1772485" cy="338554"/>
          </a:xfrm>
          <a:prstGeom prst="rect">
            <a:avLst/>
          </a:prstGeom>
        </p:spPr>
        <p:txBody>
          <a:bodyPr wrap="square">
            <a:spAutoFit/>
          </a:bodyPr>
          <a:lstStyle/>
          <a:p>
            <a:r>
              <a:rPr lang="ja-JP" altLang="en-US" sz="1600" dirty="0">
                <a:ea typeface="ＭＳ Ｐゴシック" panose="020B0600070205080204" pitchFamily="50" charset="-128"/>
              </a:rPr>
              <a:t>（出所：</a:t>
            </a:r>
            <a:r>
              <a:rPr lang="en-US" altLang="ja-JP" sz="1600" dirty="0" err="1">
                <a:ea typeface="ＭＳ Ｐゴシック" panose="020B0600070205080204" pitchFamily="50" charset="-128"/>
              </a:rPr>
              <a:t>eurostat</a:t>
            </a:r>
            <a:r>
              <a:rPr lang="ja-JP" altLang="en-US" sz="1600" dirty="0">
                <a:ea typeface="ＭＳ Ｐゴシック" panose="020B0600070205080204" pitchFamily="50" charset="-128"/>
              </a:rPr>
              <a:t>）</a:t>
            </a:r>
          </a:p>
        </p:txBody>
      </p:sp>
      <p:sp>
        <p:nvSpPr>
          <p:cNvPr id="10" name="タイトル 1"/>
          <p:cNvSpPr txBox="1">
            <a:spLocks/>
          </p:cNvSpPr>
          <p:nvPr/>
        </p:nvSpPr>
        <p:spPr>
          <a:xfrm>
            <a:off x="-11142" y="8896"/>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300" b="1" dirty="0">
                <a:solidFill>
                  <a:prstClr val="white"/>
                </a:solidFill>
                <a:ea typeface="ＭＳ Ｐゴシック" panose="020B0600070205080204" pitchFamily="50" charset="-128"/>
              </a:rPr>
              <a:t>２－２）　殺人発生率は欧州１位</a:t>
            </a:r>
          </a:p>
        </p:txBody>
      </p:sp>
      <p:sp>
        <p:nvSpPr>
          <p:cNvPr id="13" name="右矢印 12"/>
          <p:cNvSpPr/>
          <p:nvPr/>
        </p:nvSpPr>
        <p:spPr>
          <a:xfrm rot="16200000">
            <a:off x="593727" y="6482129"/>
            <a:ext cx="293578" cy="1949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グラフ 1">
            <a:extLst>
              <a:ext uri="{FF2B5EF4-FFF2-40B4-BE49-F238E27FC236}">
                <a16:creationId xmlns:a16="http://schemas.microsoft.com/office/drawing/2014/main" id="{3D271265-00D3-F23E-BAEE-D7AAD9EADA95}"/>
              </a:ext>
            </a:extLst>
          </p:cNvPr>
          <p:cNvGraphicFramePr>
            <a:graphicFrameLocks/>
          </p:cNvGraphicFramePr>
          <p:nvPr>
            <p:extLst>
              <p:ext uri="{D42A27DB-BD31-4B8C-83A1-F6EECF244321}">
                <p14:modId xmlns:p14="http://schemas.microsoft.com/office/powerpoint/2010/main" val="2257117416"/>
              </p:ext>
            </p:extLst>
          </p:nvPr>
        </p:nvGraphicFramePr>
        <p:xfrm>
          <a:off x="305226" y="1005190"/>
          <a:ext cx="9766783" cy="5721226"/>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rot="5400000">
            <a:off x="-1404950" y="3992195"/>
            <a:ext cx="4285950" cy="3832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220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6" y="-293709"/>
            <a:ext cx="190028" cy="58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063" tIns="47054" rIns="94063" bIns="47054" anchor="ctr">
            <a:spAutoFit/>
          </a:bodyPr>
          <a:lstStyle>
            <a:lvl1pPr eaLnBrk="0" hangingPunct="0">
              <a:spcBef>
                <a:spcPct val="20000"/>
              </a:spcBef>
              <a:buFont typeface="Arial" charset="0"/>
              <a:buChar char="•"/>
              <a:defRPr kumimoji="1" sz="33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9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5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1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3200" dirty="0">
              <a:latin typeface="Arial" charset="0"/>
              <a:ea typeface="ＭＳ Ｐゴシック" panose="020B0600070205080204" pitchFamily="50" charset="-128"/>
            </a:endParaRPr>
          </a:p>
        </p:txBody>
      </p:sp>
      <p:sp>
        <p:nvSpPr>
          <p:cNvPr id="5126" name="Rectangle 6"/>
          <p:cNvSpPr>
            <a:spLocks noChangeArrowheads="1"/>
          </p:cNvSpPr>
          <p:nvPr/>
        </p:nvSpPr>
        <p:spPr bwMode="auto">
          <a:xfrm>
            <a:off x="546410" y="1031638"/>
            <a:ext cx="9166302" cy="598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3" tIns="47054" rIns="94063" bIns="47054"/>
          <a:lstStyle/>
          <a:p>
            <a:pPr>
              <a:spcBef>
                <a:spcPct val="20000"/>
              </a:spcBef>
            </a:pPr>
            <a:r>
              <a:rPr lang="ja-JP" altLang="en-US" sz="2400" dirty="0">
                <a:ea typeface="ＭＳ Ｐゴシック" panose="020B0600070205080204" pitchFamily="50" charset="-128"/>
              </a:rPr>
              <a:t>　　</a:t>
            </a:r>
            <a:endParaRPr lang="en-US" altLang="ja-JP" sz="3600" dirty="0">
              <a:solidFill>
                <a:srgbClr val="FFFF00"/>
              </a:solidFill>
              <a:ea typeface="ＭＳ Ｐゴシック" panose="020B0600070205080204" pitchFamily="50" charset="-128"/>
            </a:endParaRPr>
          </a:p>
        </p:txBody>
      </p:sp>
      <p:sp>
        <p:nvSpPr>
          <p:cNvPr id="3079" name="スライド番号プレースホルダ 4"/>
          <p:cNvSpPr>
            <a:spLocks noGrp="1"/>
          </p:cNvSpPr>
          <p:nvPr>
            <p:ph type="sldNum" sz="quarter" idx="12"/>
          </p:nvPr>
        </p:nvSpPr>
        <p:spPr bwMode="auto">
          <a:xfrm>
            <a:off x="7720013" y="6610175"/>
            <a:ext cx="2378075" cy="5000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kumimoji="1" sz="3300">
                <a:solidFill>
                  <a:schemeClr val="tx1"/>
                </a:solidFill>
                <a:latin typeface="Calibri" pitchFamily="34" charset="0"/>
                <a:ea typeface="ＭＳ Ｐゴシック" pitchFamily="50" charset="-128"/>
              </a:defRPr>
            </a:lvl1pPr>
            <a:lvl2pPr marL="721270" indent="-273617" eaLnBrk="0" hangingPunct="0">
              <a:spcBef>
                <a:spcPct val="20000"/>
              </a:spcBef>
              <a:buFont typeface="Arial" charset="0"/>
              <a:buChar char="–"/>
              <a:defRPr kumimoji="1" sz="2900">
                <a:solidFill>
                  <a:schemeClr val="tx1"/>
                </a:solidFill>
                <a:latin typeface="Calibri" pitchFamily="34" charset="0"/>
                <a:ea typeface="ＭＳ Ｐゴシック" pitchFamily="50" charset="-128"/>
              </a:defRPr>
            </a:lvl2pPr>
            <a:lvl3pPr marL="1111890" indent="-218269" eaLnBrk="0" hangingPunct="0">
              <a:spcBef>
                <a:spcPct val="20000"/>
              </a:spcBef>
              <a:buFont typeface="Arial" charset="0"/>
              <a:buChar char="•"/>
              <a:defRPr kumimoji="1" sz="2500">
                <a:solidFill>
                  <a:schemeClr val="tx1"/>
                </a:solidFill>
                <a:latin typeface="Calibri" pitchFamily="34" charset="0"/>
                <a:ea typeface="ＭＳ Ｐゴシック" pitchFamily="50" charset="-128"/>
              </a:defRPr>
            </a:lvl3pPr>
            <a:lvl4pPr marL="1559475"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4pPr>
            <a:lvl5pPr marL="2005497" indent="-218269" eaLnBrk="0" hangingPunct="0">
              <a:spcBef>
                <a:spcPct val="20000"/>
              </a:spcBef>
              <a:buFont typeface="Arial" charset="0"/>
              <a:buChar char="»"/>
              <a:defRPr kumimoji="1" sz="2100">
                <a:solidFill>
                  <a:schemeClr val="tx1"/>
                </a:solidFill>
                <a:latin typeface="Calibri" pitchFamily="34" charset="0"/>
                <a:ea typeface="ＭＳ Ｐゴシック" pitchFamily="50" charset="-128"/>
              </a:defRPr>
            </a:lvl5pPr>
            <a:lvl6pPr marL="2460980"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6pPr>
            <a:lvl7pPr marL="2916508"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7pPr>
            <a:lvl8pPr marL="3372027"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8pPr>
            <a:lvl9pPr marL="3827522" indent="-218269" eaLnBrk="0" fontAlgn="base" hangingPunct="0">
              <a:spcBef>
                <a:spcPct val="20000"/>
              </a:spcBef>
              <a:spcAft>
                <a:spcPct val="0"/>
              </a:spcAft>
              <a:buFont typeface="Arial"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defRPr/>
            </a:pPr>
            <a:fld id="{6A64C0C2-4D64-4E4E-BE6A-0ADCE3D5AD10}" type="slidenum">
              <a:rPr lang="en-US" altLang="ja-JP" sz="2000" b="1">
                <a:solidFill>
                  <a:schemeClr val="tx1">
                    <a:lumMod val="50000"/>
                    <a:lumOff val="50000"/>
                  </a:schemeClr>
                </a:solidFill>
                <a:latin typeface="Arial" charset="0"/>
              </a:rPr>
              <a:pPr eaLnBrk="1" hangingPunct="1">
                <a:spcBef>
                  <a:spcPct val="0"/>
                </a:spcBef>
                <a:buFontTx/>
                <a:buNone/>
                <a:defRPr/>
              </a:pPr>
              <a:t>9</a:t>
            </a:fld>
            <a:endParaRPr lang="en-US" altLang="ja-JP" sz="2000" b="1" dirty="0">
              <a:solidFill>
                <a:schemeClr val="tx1">
                  <a:lumMod val="50000"/>
                  <a:lumOff val="50000"/>
                </a:schemeClr>
              </a:solidFill>
              <a:latin typeface="Arial" charset="0"/>
            </a:endParaRPr>
          </a:p>
        </p:txBody>
      </p:sp>
      <p:sp>
        <p:nvSpPr>
          <p:cNvPr id="8" name="タイトル 1"/>
          <p:cNvSpPr txBox="1">
            <a:spLocks/>
          </p:cNvSpPr>
          <p:nvPr/>
        </p:nvSpPr>
        <p:spPr>
          <a:xfrm>
            <a:off x="-11308" y="9611"/>
            <a:ext cx="10201471" cy="718545"/>
          </a:xfrm>
          <a:prstGeom prst="rect">
            <a:avLst/>
          </a:prstGeom>
          <a:gradFill>
            <a:gsLst>
              <a:gs pos="0">
                <a:schemeClr val="accent2">
                  <a:lumMod val="67000"/>
                </a:schemeClr>
              </a:gs>
              <a:gs pos="48000">
                <a:schemeClr val="accent2">
                  <a:lumMod val="97000"/>
                  <a:lumOff val="3000"/>
                </a:schemeClr>
              </a:gs>
              <a:gs pos="100000">
                <a:schemeClr val="accent2">
                  <a:lumMod val="60000"/>
                  <a:lumOff val="40000"/>
                </a:schemeClr>
              </a:gs>
            </a:gsLst>
            <a:lin ang="16200000" scaled="1"/>
          </a:gradFill>
        </p:spPr>
        <p:style>
          <a:lnRef idx="0">
            <a:schemeClr val="accent1"/>
          </a:lnRef>
          <a:fillRef idx="3">
            <a:schemeClr val="accent1"/>
          </a:fillRef>
          <a:effectRef idx="3">
            <a:schemeClr val="accent1"/>
          </a:effectRef>
          <a:fontRef idx="minor">
            <a:schemeClr val="lt1"/>
          </a:fontRef>
        </p:style>
        <p:txBody>
          <a:bodyPr lIns="94846" tIns="47448" rIns="94846" bIns="47448" anchor="ctr">
            <a:noAutofit/>
          </a:bodyPr>
          <a:lstStyle/>
          <a:p>
            <a:pPr algn="ctr">
              <a:defRPr/>
            </a:pPr>
            <a:r>
              <a:rPr lang="ja-JP" altLang="en-US" sz="4000" b="1" dirty="0">
                <a:solidFill>
                  <a:prstClr val="white"/>
                </a:solidFill>
                <a:ea typeface="ＭＳ Ｐゴシック" panose="020B0600070205080204" pitchFamily="50" charset="-128"/>
              </a:rPr>
              <a:t>２－３）日本との比較</a:t>
            </a:r>
          </a:p>
        </p:txBody>
      </p:sp>
      <p:sp>
        <p:nvSpPr>
          <p:cNvPr id="14" name="テキスト ボックス 13"/>
          <p:cNvSpPr txBox="1"/>
          <p:nvPr/>
        </p:nvSpPr>
        <p:spPr>
          <a:xfrm>
            <a:off x="132960" y="1281750"/>
            <a:ext cx="9912934" cy="5078313"/>
          </a:xfrm>
          <a:prstGeom prst="rect">
            <a:avLst/>
          </a:prstGeom>
          <a:noFill/>
        </p:spPr>
        <p:txBody>
          <a:bodyPr wrap="square" rtlCol="0">
            <a:spAutoFit/>
          </a:bodyPr>
          <a:lstStyle/>
          <a:p>
            <a:pPr algn="ctr"/>
            <a:r>
              <a:rPr lang="ja-JP" altLang="en-US" sz="5400" b="1" dirty="0"/>
              <a:t>人口比での日本との比較</a:t>
            </a:r>
            <a:endParaRPr lang="en-US" altLang="ja-JP" sz="5400" b="1" dirty="0"/>
          </a:p>
          <a:p>
            <a:pPr algn="ctr"/>
            <a:r>
              <a:rPr lang="ja-JP" altLang="en-US" sz="5400" b="1" dirty="0"/>
              <a:t>（２０２３年）</a:t>
            </a:r>
            <a:endParaRPr lang="en-US" altLang="ja-JP" sz="5400" b="1" dirty="0"/>
          </a:p>
          <a:p>
            <a:pPr algn="ctr"/>
            <a:endParaRPr lang="en-US" altLang="ja-JP" sz="5400" b="1" dirty="0"/>
          </a:p>
          <a:p>
            <a:pPr algn="ctr"/>
            <a:r>
              <a:rPr lang="ja-JP" altLang="en-US" sz="5400" b="1" dirty="0"/>
              <a:t>殺人　</a:t>
            </a:r>
            <a:r>
              <a:rPr lang="ja-JP" altLang="en-US" sz="5400" b="1" dirty="0">
                <a:solidFill>
                  <a:srgbClr val="FF0000"/>
                </a:solidFill>
              </a:rPr>
              <a:t>５．１</a:t>
            </a:r>
            <a:r>
              <a:rPr lang="ja-JP" altLang="en-US" sz="5400" b="1" dirty="0"/>
              <a:t>倍</a:t>
            </a:r>
            <a:endParaRPr lang="en-US" altLang="ja-JP" sz="5400" b="1" dirty="0"/>
          </a:p>
          <a:p>
            <a:pPr algn="ctr"/>
            <a:r>
              <a:rPr lang="ja-JP" altLang="en-US" sz="5400" b="1" dirty="0"/>
              <a:t>強制性交　</a:t>
            </a:r>
            <a:r>
              <a:rPr lang="ja-JP" altLang="en-US" sz="5400" b="1" dirty="0">
                <a:solidFill>
                  <a:srgbClr val="FF0000"/>
                </a:solidFill>
              </a:rPr>
              <a:t>３．０</a:t>
            </a:r>
            <a:r>
              <a:rPr lang="ja-JP" altLang="en-US" sz="5400" b="1" dirty="0"/>
              <a:t>倍</a:t>
            </a:r>
            <a:endParaRPr lang="en-US" altLang="ja-JP" sz="5400" b="1" dirty="0"/>
          </a:p>
          <a:p>
            <a:pPr algn="ctr"/>
            <a:r>
              <a:rPr lang="ja-JP" altLang="en-US" sz="5400" b="1" dirty="0"/>
              <a:t>強盗　</a:t>
            </a:r>
            <a:r>
              <a:rPr lang="ja-JP" altLang="en-US" sz="5400" b="1" dirty="0">
                <a:solidFill>
                  <a:srgbClr val="FF0000"/>
                </a:solidFill>
              </a:rPr>
              <a:t>１５．６</a:t>
            </a:r>
            <a:r>
              <a:rPr lang="ja-JP" altLang="en-US" sz="5400" b="1" dirty="0"/>
              <a:t>倍</a:t>
            </a:r>
            <a:endParaRPr lang="en-US" altLang="ja-JP" sz="5400" b="1" dirty="0"/>
          </a:p>
        </p:txBody>
      </p:sp>
    </p:spTree>
    <p:extLst>
      <p:ext uri="{BB962C8B-B14F-4D97-AF65-F5344CB8AC3E}">
        <p14:creationId xmlns:p14="http://schemas.microsoft.com/office/powerpoint/2010/main" val="3887337614"/>
      </p:ext>
    </p:extLst>
  </p:cSld>
  <p:clrMapOvr>
    <a:masterClrMapping/>
  </p:clrMapOvr>
</p:sld>
</file>

<file path=ppt/theme/theme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Words>4781</Words>
  <PresentationFormat>ユーザー設定</PresentationFormat>
  <Paragraphs>496</Paragraphs>
  <Slides>37</Slides>
  <Notes>37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37</vt:i4>
      </vt:variant>
    </vt:vector>
  </HeadingPairs>
  <TitlesOfParts>
    <vt:vector size="46" baseType="lpstr">
      <vt:lpstr>ＤＦ特太ゴシック体</vt:lpstr>
      <vt:lpstr>Helvetica Neue</vt:lpstr>
      <vt:lpstr>ＭＳ Ｐゴシック</vt:lpstr>
      <vt:lpstr>ＭＳ Ｐ明朝</vt:lpstr>
      <vt:lpstr>ＭＳ 明朝</vt:lpstr>
      <vt:lpstr>メイリオ</vt:lpstr>
      <vt:lpstr>Arial</vt:lpstr>
      <vt:lpstr>Calibri</vt:lpstr>
      <vt:lpstr>9_Office ​​テーマ</vt:lpstr>
      <vt:lpstr>令和６年 安全対策連絡協議会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